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4" r:id="rId2"/>
    <p:sldId id="285" r:id="rId3"/>
    <p:sldId id="286" r:id="rId4"/>
    <p:sldId id="287" r:id="rId5"/>
    <p:sldId id="289" r:id="rId6"/>
    <p:sldId id="288" r:id="rId7"/>
    <p:sldId id="290" r:id="rId8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85"/>
            <p14:sldId id="286"/>
            <p14:sldId id="287"/>
            <p14:sldId id="289"/>
            <p14:sldId id="288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5" d="100"/>
          <a:sy n="45" d="100"/>
        </p:scale>
        <p:origin x="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5836041761752"/>
          <c:y val="0.23824101102990783"/>
          <c:w val="0.89914163958238247"/>
          <c:h val="0.673239706868483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31071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3B379"/>
              </a:solidFill>
              <a:ln w="31071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4C8-4CFD-8ECA-3BD45EA9755D}"/>
              </c:ext>
            </c:extLst>
          </c:dPt>
          <c:dPt>
            <c:idx val="1"/>
            <c:invertIfNegative val="0"/>
            <c:bubble3D val="0"/>
            <c:spPr>
              <a:solidFill>
                <a:srgbClr val="FF8135"/>
              </a:solidFill>
              <a:ln w="31071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4C8-4CFD-8ECA-3BD45EA9755D}"/>
              </c:ext>
            </c:extLst>
          </c:dPt>
          <c:cat>
            <c:strRef>
              <c:f>Sheet1!$A$2:$A$3</c:f>
              <c:strCache>
                <c:ptCount val="2"/>
                <c:pt idx="0">
                  <c:v>Industrial wood</c:v>
                </c:pt>
                <c:pt idx="1">
                  <c:v>Fuel wood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2028</c:v>
                </c:pt>
                <c:pt idx="1">
                  <c:v>1943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C8-4CFD-8ECA-3BD45EA97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866152"/>
        <c:axId val="138861840"/>
      </c:barChart>
      <c:catAx>
        <c:axId val="138866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sv-SE"/>
          </a:p>
        </c:txPr>
        <c:crossAx val="138861840"/>
        <c:crosses val="autoZero"/>
        <c:auto val="1"/>
        <c:lblAlgn val="ctr"/>
        <c:lblOffset val="100"/>
        <c:noMultiLvlLbl val="0"/>
      </c:catAx>
      <c:valAx>
        <c:axId val="13886184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600">
                    <a:latin typeface="+mn-lt"/>
                  </a:defRPr>
                </a:pPr>
                <a:r>
                  <a:rPr lang="sv-SE" sz="1600" dirty="0">
                    <a:latin typeface="+mn-lt"/>
                  </a:rPr>
                  <a:t>Million m</a:t>
                </a:r>
                <a:r>
                  <a:rPr lang="sv-SE" sz="1600" baseline="30000" dirty="0">
                    <a:latin typeface="+mn-lt"/>
                  </a:rPr>
                  <a:t>3</a:t>
                </a:r>
                <a:endParaRPr lang="sv-SE" sz="160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3983917236876701E-2"/>
              <c:y val="0.119549929395398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latin typeface="+mn-lt"/>
              </a:defRPr>
            </a:pPr>
            <a:endParaRPr lang="sv-SE"/>
          </a:p>
        </c:txPr>
        <c:crossAx val="138866152"/>
        <c:crosses val="autoZero"/>
        <c:crossBetween val="between"/>
        <c:majorUnit val="500"/>
      </c:valAx>
      <c:spPr>
        <a:noFill/>
        <a:ln w="3107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Arial" pitchFamily="34" charset="0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A5E0007-571B-421E-A435-00CA099011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B92ED9-2692-42B2-826E-B55E2730DC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D9F71B6-6F2B-437A-907B-4B94C0EABC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5F93B3E-8B54-44BC-9FBE-171DB6E239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0F3F1DA-E379-4E4D-8CDF-6CC06408E7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D2354DD-4492-4CE6-ABFB-FDDE9FD219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BFE532A-C502-47A6-9DF9-9F6BFC5A2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76ECCE2-EA1B-4EED-AD8A-562FC924D9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AA1FBC2-9707-426D-A9E5-398F6306C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D54C72DC-259A-44E9-9DF2-D0EFA405DC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CAA4FFC-D9C0-414A-951C-59C54CD0CA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81A2861-0CE8-4D6A-AE70-2E39B698E3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567C71F-16F7-49AB-802A-1EDA0D19DC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BDF721C1-4805-48EE-93EC-F201110FA8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BCC581D-3362-482F-BB6D-A74C3D02C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C3AE89C-6672-4221-9D7E-B09B1709C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293CD66-4809-4217-B6D5-17ECF075E1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A568D33-9E47-4BB5-B746-E6E10AB5D4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ACFE9A3-3B7F-4198-8A2C-C0153DC48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F8922BA-2162-46FE-BC98-3E7C9E96E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76011A8-7A5E-4101-A0B6-3B680DCB71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D9841D9-0370-464A-8B35-5AFB3A9EE017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9981432" y="6115578"/>
            <a:ext cx="1802581" cy="40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1">
            <a:extLst>
              <a:ext uri="{FF2B5EF4-FFF2-40B4-BE49-F238E27FC236}">
                <a16:creationId xmlns:a16="http://schemas.microsoft.com/office/drawing/2014/main" id="{B41F5311-52B6-440F-A898-31E073DB32F3}"/>
              </a:ext>
            </a:extLst>
          </p:cNvPr>
          <p:cNvSpPr txBox="1">
            <a:spLocks/>
          </p:cNvSpPr>
          <p:nvPr/>
        </p:nvSpPr>
        <p:spPr>
          <a:xfrm>
            <a:off x="588963" y="334962"/>
            <a:ext cx="11017250" cy="50909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The Development of the Swedish Wood Supply</a:t>
            </a:r>
            <a:r>
              <a:rPr lang="sv-SE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6A13489F-AC89-430F-96A0-33881219D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59" y="5256248"/>
            <a:ext cx="53662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200" dirty="0">
                <a:solidFill>
                  <a:schemeClr val="tx1"/>
                </a:solidFill>
              </a:rPr>
              <a:t>Refers to woodland</a:t>
            </a:r>
            <a:br>
              <a:rPr lang="sv-SE" sz="1200" dirty="0">
                <a:solidFill>
                  <a:schemeClr val="tx1"/>
                </a:solidFill>
              </a:rPr>
            </a:br>
            <a:r>
              <a:rPr lang="sv-SE" sz="1200" dirty="0">
                <a:solidFill>
                  <a:schemeClr val="tx1"/>
                </a:solidFill>
              </a:rPr>
              <a:t>* m</a:t>
            </a:r>
            <a:r>
              <a:rPr lang="sv-SE" sz="1200" baseline="30000" dirty="0">
                <a:solidFill>
                  <a:schemeClr val="tx1"/>
                </a:solidFill>
              </a:rPr>
              <a:t>3</a:t>
            </a:r>
            <a:r>
              <a:rPr lang="sv-SE" sz="1200" dirty="0">
                <a:solidFill>
                  <a:schemeClr val="tx1"/>
                </a:solidFill>
              </a:rPr>
              <a:t>sk = </a:t>
            </a:r>
            <a:r>
              <a:rPr lang="en-US" sz="1200" dirty="0">
                <a:solidFill>
                  <a:schemeClr val="tx1"/>
                </a:solidFill>
              </a:rPr>
              <a:t>Forest cubic meters</a:t>
            </a:r>
            <a:endParaRPr lang="en-US" sz="1200" dirty="0"/>
          </a:p>
        </p:txBody>
      </p:sp>
      <p:sp>
        <p:nvSpPr>
          <p:cNvPr id="7" name="Platshållare för text 1">
            <a:extLst>
              <a:ext uri="{FF2B5EF4-FFF2-40B4-BE49-F238E27FC236}">
                <a16:creationId xmlns:a16="http://schemas.microsoft.com/office/drawing/2014/main" id="{DC72E9C2-6C26-45A1-841E-EEB17B000D3D}"/>
              </a:ext>
            </a:extLst>
          </p:cNvPr>
          <p:cNvSpPr txBox="1">
            <a:spLocks/>
          </p:cNvSpPr>
          <p:nvPr/>
        </p:nvSpPr>
        <p:spPr>
          <a:xfrm>
            <a:off x="588962" y="5717913"/>
            <a:ext cx="8526463" cy="6054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sv-SE" b="0" dirty="0"/>
            </a:br>
            <a:r>
              <a:rPr lang="sv-SE" sz="1200" b="0" dirty="0"/>
              <a:t>Source: Swedish Forest </a:t>
            </a:r>
            <a:r>
              <a:rPr lang="sv-SE" sz="1200" b="0" dirty="0" err="1"/>
              <a:t>Industries</a:t>
            </a:r>
            <a:r>
              <a:rPr lang="sv-SE" sz="1200" b="0" dirty="0"/>
              <a:t> Foundation, Riksskogstaxeringen, SLU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5C169CF-9B7F-4308-B9ED-0F57512F9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62" y="961258"/>
            <a:ext cx="10705504" cy="463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96FA3AC-2185-4D8F-AF10-2509D1352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948" y="186933"/>
            <a:ext cx="8280400" cy="547183"/>
          </a:xfrm>
        </p:spPr>
        <p:txBody>
          <a:bodyPr>
            <a:normAutofit fontScale="90000"/>
          </a:bodyPr>
          <a:lstStyle/>
          <a:p>
            <a:r>
              <a:rPr lang="en-US" sz="2900" dirty="0"/>
              <a:t>The Growth is Greater than the Harvested Areal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52B1A0-AC6A-4C7E-9DF7-0FA366E8B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4" y="5451390"/>
            <a:ext cx="21707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* m</a:t>
            </a:r>
            <a:r>
              <a:rPr lang="en-US" sz="1200" baseline="30000" dirty="0"/>
              <a:t>3</a:t>
            </a:r>
            <a:r>
              <a:rPr lang="en-US" sz="1200" dirty="0"/>
              <a:t>f = Forest cubic meters</a:t>
            </a:r>
            <a:br>
              <a:rPr lang="sv-SE" sz="1200" dirty="0"/>
            </a:br>
            <a:endParaRPr lang="sv-SE" sz="1200" dirty="0"/>
          </a:p>
        </p:txBody>
      </p:sp>
      <p:sp>
        <p:nvSpPr>
          <p:cNvPr id="12" name="Platshållare för text 1">
            <a:extLst>
              <a:ext uri="{FF2B5EF4-FFF2-40B4-BE49-F238E27FC236}">
                <a16:creationId xmlns:a16="http://schemas.microsoft.com/office/drawing/2014/main" id="{B8BF3955-90EA-4B0C-A870-E2FDAEB5007E}"/>
              </a:ext>
            </a:extLst>
          </p:cNvPr>
          <p:cNvSpPr txBox="1">
            <a:spLocks/>
          </p:cNvSpPr>
          <p:nvPr/>
        </p:nvSpPr>
        <p:spPr>
          <a:xfrm>
            <a:off x="588962" y="5682223"/>
            <a:ext cx="8526463" cy="641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sv-SE" sz="1400" b="0" dirty="0"/>
            </a:br>
            <a:r>
              <a:rPr lang="sv-SE" sz="1400" b="0" dirty="0"/>
              <a:t>Source: Swedish Forest </a:t>
            </a:r>
            <a:r>
              <a:rPr lang="sv-SE" sz="1400" b="0" dirty="0" err="1"/>
              <a:t>Industries</a:t>
            </a:r>
            <a:r>
              <a:rPr lang="sv-SE" sz="1400" b="0" dirty="0"/>
              <a:t> Foundation, Riksskogstaxeringen, Skogsstyrelsen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5FE2768-3CBC-4699-A290-F212D86D3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84" y="988702"/>
            <a:ext cx="8953512" cy="423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E72C63A-C006-44E7-AE06-8843472C1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8962" y="675264"/>
            <a:ext cx="8280400" cy="100729"/>
          </a:xfrm>
        </p:spPr>
        <p:txBody>
          <a:bodyPr>
            <a:normAutofit fontScale="90000"/>
          </a:bodyPr>
          <a:lstStyle/>
          <a:p>
            <a:r>
              <a:rPr lang="en-US" dirty="0"/>
              <a:t>Certification </a:t>
            </a:r>
            <a:r>
              <a:rPr lang="sv-SE" dirty="0"/>
              <a:t>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E202DEE-63A1-4742-8AD4-F9F2FC9E4830}"/>
              </a:ext>
            </a:extLst>
          </p:cNvPr>
          <p:cNvSpPr txBox="1"/>
          <p:nvPr/>
        </p:nvSpPr>
        <p:spPr>
          <a:xfrm>
            <a:off x="500284" y="1125550"/>
            <a:ext cx="267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Millions of hectares</a:t>
            </a:r>
            <a:endParaRPr lang="sv-SE" sz="1600" dirty="0"/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0E0A4822-5946-4A85-AB39-723367C97955}"/>
              </a:ext>
            </a:extLst>
          </p:cNvPr>
          <p:cNvSpPr txBox="1">
            <a:spLocks/>
          </p:cNvSpPr>
          <p:nvPr/>
        </p:nvSpPr>
        <p:spPr>
          <a:xfrm>
            <a:off x="588962" y="5933575"/>
            <a:ext cx="8526463" cy="641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sv-SE" sz="1400" b="0" dirty="0"/>
            </a:br>
            <a:r>
              <a:rPr lang="sv-SE" sz="1400" b="0" dirty="0"/>
              <a:t>Source: Swedish Forest </a:t>
            </a:r>
            <a:r>
              <a:rPr lang="sv-SE" sz="1400" b="0" dirty="0" err="1"/>
              <a:t>Industries</a:t>
            </a:r>
            <a:r>
              <a:rPr lang="sv-SE" sz="1400" b="0" dirty="0"/>
              <a:t> Foundation, FSC och PEFC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D5A7E83-669F-49AE-BE35-A77B2FC54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49" y="1370114"/>
            <a:ext cx="11296867" cy="46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C37185A-DFAB-4173-B586-5DD29DA70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8962" y="654451"/>
            <a:ext cx="8280400" cy="61315"/>
          </a:xfrm>
        </p:spPr>
        <p:txBody>
          <a:bodyPr>
            <a:normAutofit fontScale="90000"/>
          </a:bodyPr>
          <a:lstStyle/>
          <a:p>
            <a:r>
              <a:rPr lang="en-US" dirty="0"/>
              <a:t>Forest Land Distribution by Owner Categories</a:t>
            </a:r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382F05B-A831-4B8F-9E2A-2D08D53AB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63" y="1126087"/>
            <a:ext cx="11461473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EE2AC2C8-093C-478D-8D1E-AC5E8606CA6B}"/>
              </a:ext>
            </a:extLst>
          </p:cNvPr>
          <p:cNvSpPr txBox="1">
            <a:spLocks/>
          </p:cNvSpPr>
          <p:nvPr/>
        </p:nvSpPr>
        <p:spPr>
          <a:xfrm>
            <a:off x="542417" y="-23657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The Forest Industry’s Timber Supply 2018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F61946D-1ECA-4CDB-9835-E334F160A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17" y="1160134"/>
            <a:ext cx="8199831" cy="52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D8CFDD9-6F05-4E97-BD96-715810F90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7375" y="613788"/>
            <a:ext cx="82804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The Worlds Forests</a:t>
            </a:r>
            <a:br>
              <a:rPr lang="sv-SE" dirty="0"/>
            </a:br>
            <a:endParaRPr lang="sv-SE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E9FE5DD-BAFF-482A-8FF5-3400509B9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030" y="948448"/>
            <a:ext cx="417742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dirty="0"/>
              <a:t>Total area in the world: 4 billion hectares</a:t>
            </a:r>
            <a:endParaRPr lang="sv-SE" sz="1600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3150785-FE6D-4C66-A798-1581DC8E9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87" y="1533223"/>
            <a:ext cx="8711939" cy="491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C5DB8FF-E838-474A-85DA-029F11A1C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8962" y="58213"/>
            <a:ext cx="8280400" cy="756000"/>
          </a:xfrm>
        </p:spPr>
        <p:txBody>
          <a:bodyPr>
            <a:normAutofit/>
          </a:bodyPr>
          <a:lstStyle/>
          <a:p>
            <a:r>
              <a:rPr lang="en-US" sz="2900" dirty="0"/>
              <a:t>Wood Use in the World 2018</a:t>
            </a:r>
            <a:endParaRPr lang="sv-SE" sz="2900" dirty="0"/>
          </a:p>
        </p:txBody>
      </p:sp>
      <p:sp>
        <p:nvSpPr>
          <p:cNvPr id="7" name="Platshållare för text 1">
            <a:extLst>
              <a:ext uri="{FF2B5EF4-FFF2-40B4-BE49-F238E27FC236}">
                <a16:creationId xmlns:a16="http://schemas.microsoft.com/office/drawing/2014/main" id="{60EA8385-E5C3-4D96-993C-57EECF977AC0}"/>
              </a:ext>
            </a:extLst>
          </p:cNvPr>
          <p:cNvSpPr txBox="1">
            <a:spLocks/>
          </p:cNvSpPr>
          <p:nvPr/>
        </p:nvSpPr>
        <p:spPr>
          <a:xfrm>
            <a:off x="588962" y="5682223"/>
            <a:ext cx="8526463" cy="641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sv-SE" sz="1400" b="0" dirty="0"/>
            </a:br>
            <a:r>
              <a:rPr lang="sv-SE" sz="1400" b="0" dirty="0"/>
              <a:t>Source: Swedish Forest </a:t>
            </a:r>
            <a:r>
              <a:rPr lang="sv-SE" sz="1400" b="0" dirty="0" err="1"/>
              <a:t>Industries</a:t>
            </a:r>
            <a:r>
              <a:rPr lang="sv-SE" sz="1400" b="0" dirty="0"/>
              <a:t> Foundation, FAO</a:t>
            </a:r>
            <a:endParaRPr lang="en-US" sz="1400" b="0" dirty="0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B0A005F6-CE84-40F1-B101-D59CA5798A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695" y="635092"/>
          <a:ext cx="7664451" cy="488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843401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 eng.potx" id="{3066CACA-DA74-4695-A4BD-10891E837419}" vid="{72EA9E30-ED75-45EC-A5E6-163053AF5125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 eng</Template>
  <TotalTime>3</TotalTime>
  <Words>112</Words>
  <Application>Microsoft Office PowerPoint</Application>
  <PresentationFormat>Bredbild</PresentationFormat>
  <Paragraphs>16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Skogsindustrierna</vt:lpstr>
      <vt:lpstr>PowerPoint-presentation</vt:lpstr>
      <vt:lpstr>The Growth is Greater than the Harvested Areal</vt:lpstr>
      <vt:lpstr>Certification  </vt:lpstr>
      <vt:lpstr>Forest Land Distribution by Owner Categories</vt:lpstr>
      <vt:lpstr>PowerPoint-presentation</vt:lpstr>
      <vt:lpstr>The Worlds Forests </vt:lpstr>
      <vt:lpstr>Wood Use in the World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Kull, Axelina</dc:creator>
  <cp:lastModifiedBy>Kull, Axelina</cp:lastModifiedBy>
  <cp:revision>1</cp:revision>
  <dcterms:created xsi:type="dcterms:W3CDTF">2020-05-26T08:18:47Z</dcterms:created>
  <dcterms:modified xsi:type="dcterms:W3CDTF">2020-05-26T08:22:38Z</dcterms:modified>
</cp:coreProperties>
</file>