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4" r:id="rId2"/>
    <p:sldId id="285" r:id="rId3"/>
    <p:sldId id="286" r:id="rId4"/>
    <p:sldId id="287" r:id="rId5"/>
    <p:sldId id="289" r:id="rId6"/>
    <p:sldId id="288" r:id="rId7"/>
    <p:sldId id="290" r:id="rId8"/>
  </p:sldIdLst>
  <p:sldSz cx="12192000" cy="6858000"/>
  <p:notesSz cx="6858000" cy="9144000"/>
  <p:defaultTextStyle>
    <a:defPPr>
      <a:defRPr lang="sv-SE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3A8E3980-A42D-493A-9520-B376ACD18F40}">
          <p14:sldIdLst>
            <p14:sldId id="284"/>
            <p14:sldId id="285"/>
            <p14:sldId id="286"/>
            <p14:sldId id="287"/>
            <p14:sldId id="289"/>
            <p14:sldId id="288"/>
            <p14:sldId id="29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5" d="100"/>
          <a:sy n="45" d="100"/>
        </p:scale>
        <p:origin x="8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3" d="100"/>
          <a:sy n="93" d="100"/>
        </p:scale>
        <p:origin x="22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85836041761752"/>
          <c:y val="0.23824101102990783"/>
          <c:w val="0.89914163958238247"/>
          <c:h val="0.6732397068684834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31071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3B379"/>
              </a:solidFill>
              <a:ln w="31071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4C8-4CFD-8ECA-3BD45EA9755D}"/>
              </c:ext>
            </c:extLst>
          </c:dPt>
          <c:dPt>
            <c:idx val="1"/>
            <c:invertIfNegative val="0"/>
            <c:bubble3D val="0"/>
            <c:spPr>
              <a:solidFill>
                <a:srgbClr val="FF8135"/>
              </a:solidFill>
              <a:ln w="31071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4C8-4CFD-8ECA-3BD45EA9755D}"/>
              </c:ext>
            </c:extLst>
          </c:dPt>
          <c:cat>
            <c:strRef>
              <c:f>Sheet1!$A$2:$A$3</c:f>
              <c:strCache>
                <c:ptCount val="2"/>
                <c:pt idx="0">
                  <c:v>Industrial wood</c:v>
                </c:pt>
                <c:pt idx="1">
                  <c:v>Fuel wood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2028</c:v>
                </c:pt>
                <c:pt idx="1">
                  <c:v>1943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C8-4CFD-8ECA-3BD45EA97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8866152"/>
        <c:axId val="138861840"/>
      </c:barChart>
      <c:catAx>
        <c:axId val="138866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latin typeface="+mn-lt"/>
              </a:defRPr>
            </a:pPr>
            <a:endParaRPr lang="sv-SE"/>
          </a:p>
        </c:txPr>
        <c:crossAx val="138861840"/>
        <c:crosses val="autoZero"/>
        <c:auto val="1"/>
        <c:lblAlgn val="ctr"/>
        <c:lblOffset val="100"/>
        <c:noMultiLvlLbl val="0"/>
      </c:catAx>
      <c:valAx>
        <c:axId val="138861840"/>
        <c:scaling>
          <c:orientation val="minMax"/>
          <c:min val="0"/>
        </c:scaling>
        <c:delete val="0"/>
        <c:axPos val="l"/>
        <c:majorGridlines>
          <c:spPr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600">
                    <a:latin typeface="+mn-lt"/>
                  </a:defRPr>
                </a:pPr>
                <a:r>
                  <a:rPr lang="sv-SE" sz="1600" dirty="0">
                    <a:latin typeface="+mn-lt"/>
                  </a:rPr>
                  <a:t>Million m</a:t>
                </a:r>
                <a:r>
                  <a:rPr lang="sv-SE" sz="1600" baseline="30000" dirty="0">
                    <a:latin typeface="+mn-lt"/>
                  </a:rPr>
                  <a:t>3</a:t>
                </a:r>
                <a:endParaRPr lang="sv-SE" sz="1600" dirty="0"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1.3983917236876701E-2"/>
              <c:y val="0.119549929395398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>
                <a:latin typeface="+mn-lt"/>
              </a:defRPr>
            </a:pPr>
            <a:endParaRPr lang="sv-SE"/>
          </a:p>
        </c:txPr>
        <c:crossAx val="138866152"/>
        <c:crosses val="autoZero"/>
        <c:crossBetween val="between"/>
        <c:majorUnit val="500"/>
      </c:valAx>
      <c:spPr>
        <a:noFill/>
        <a:ln w="31071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chemeClr val="tx1"/>
          </a:solidFill>
          <a:latin typeface="Arial" pitchFamily="34" charset="0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6A5E0007-571B-421E-A435-00CA099011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7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409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1B92ED9-2692-42B2-826E-B55E2730DC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8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6D9F71B6-6F2B-437A-907B-4B94C0EABC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295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1618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5F93B3E-8B54-44BC-9FBE-171DB6E239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5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F0F3F1DA-E379-4E4D-8CDF-6CC06408E7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9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5D2354DD-4492-4CE6-ABFB-FDDE9FD219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89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579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B6D644B-9EE8-4521-A427-10A837949F4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1386ECD2-909C-4C44-8C81-6E8DC9190D3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22A2445-6119-4D1C-9E9F-5851C19C572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7BFE532A-C502-47A6-9DF9-9F6BFC5A2B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89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745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F378C8F-E603-4B72-BB2B-BEE67C1262D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E7F31C02-7358-4EFC-9768-C5F745CC77D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5A016CD-08EE-471B-A61B-6F457F641B7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76ECCE2-EA1B-4EED-AD8A-562FC924D9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97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AA1FBC2-9707-426D-A9E5-398F6306CB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4FC110C-B51F-45E6-AA23-9631F48E0DC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AC0740FB-0F16-47C1-B7E8-4D5E2727E8E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C1D81187-C5EE-44F4-9F8C-0A2FBDBED9E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D54C72DC-259A-44E9-9DF2-D0EFA405DC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240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ECAA4FFC-D9C0-414A-951C-59C54CD0CA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89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2EF64F-2565-436A-9AB2-13AB4A1BA4D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5D4EB70-EDCF-457F-9067-A69C5DAA59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0867899D-2326-4585-8722-5C53F69CE4E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881A2861-0CE8-4D6A-AE70-2E39B698E3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783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1358E7D-85F8-4B3D-B6CC-6581056ED69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B2C57BA-C78A-47F6-A270-FAC3766AC4D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852CDB1-073C-4AF5-B792-8E113A2ADBE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7567C71F-16F7-49AB-802A-1EDA0D19DC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057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- bild 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2C8DF9E-959D-46DF-9B62-ED4E9BAD896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E81213-9F2C-4131-BB0F-BED211D8215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20047D06-1D6B-4009-B905-7586E34A762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2960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grön, bild V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728ED47-5F67-4CE5-967A-7EF3F8185D2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A9207C-D4EB-468D-88BD-EC6754FA68F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BC1A3FC-6E94-49F5-9E44-7405D16A9C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BDF721C1-4805-48EE-93EC-F201110FA8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891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27846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EBCC581D-3362-482F-BB6D-A74C3D02C5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60857" y="3104606"/>
            <a:ext cx="2870285" cy="64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23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BC3AE89C-6672-4221-9D7E-B09B1709C1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60857" y="3104606"/>
            <a:ext cx="2870285" cy="64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7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293CD66-4809-4217-B6D5-17ECF075E1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740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EA568D33-9E47-4BB5-B746-E6E10AB5D4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60857" y="3104606"/>
            <a:ext cx="2870285" cy="64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0414B1B-0A49-49BF-AED0-F0D4D1264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11017250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auto"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2369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ACFE9A3-3B7F-4198-8A2C-C0153DC48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1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F8922BA-2162-46FE-BC98-3E7C9E96E0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2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562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76011A8-7A5E-4101-A0B6-3B680DCB71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9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11017250" cy="8636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88963" y="1376363"/>
            <a:ext cx="11017250" cy="44037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228088" y="6115578"/>
            <a:ext cx="864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6827" y="6117696"/>
            <a:ext cx="4247629" cy="40851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88963" y="6117167"/>
            <a:ext cx="288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7D9841D9-0370-464A-8B35-5AFB3A9EE017}"/>
              </a:ext>
            </a:extLst>
          </p:cNvPr>
          <p:cNvPicPr>
            <a:picLocks noChangeAspect="1"/>
          </p:cNvPicPr>
          <p:nvPr userDrawn="1"/>
        </p:nvPicPr>
        <p:blipFill>
          <a:blip r:embed="rId32"/>
          <a:stretch>
            <a:fillRect/>
          </a:stretch>
        </p:blipFill>
        <p:spPr>
          <a:xfrm>
            <a:off x="9981432" y="6115578"/>
            <a:ext cx="1802581" cy="40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6" r:id="rId3"/>
    <p:sldLayoutId id="2147483650" r:id="rId4"/>
    <p:sldLayoutId id="2147483658" r:id="rId5"/>
    <p:sldLayoutId id="2147483659" r:id="rId6"/>
    <p:sldLayoutId id="2147483651" r:id="rId7"/>
    <p:sldLayoutId id="2147483664" r:id="rId8"/>
    <p:sldLayoutId id="2147483673" r:id="rId9"/>
    <p:sldLayoutId id="2147483674" r:id="rId10"/>
    <p:sldLayoutId id="2147483675" r:id="rId11"/>
    <p:sldLayoutId id="2147483676" r:id="rId12"/>
    <p:sldLayoutId id="2147483665" r:id="rId13"/>
    <p:sldLayoutId id="2147483677" r:id="rId14"/>
    <p:sldLayoutId id="2147483678" r:id="rId15"/>
    <p:sldLayoutId id="2147483663" r:id="rId16"/>
    <p:sldLayoutId id="2147483679" r:id="rId17"/>
    <p:sldLayoutId id="2147483667" r:id="rId18"/>
    <p:sldLayoutId id="2147483668" r:id="rId19"/>
    <p:sldLayoutId id="2147483660" r:id="rId20"/>
    <p:sldLayoutId id="2147483652" r:id="rId21"/>
    <p:sldLayoutId id="2147483669" r:id="rId22"/>
    <p:sldLayoutId id="2147483670" r:id="rId23"/>
    <p:sldLayoutId id="2147483661" r:id="rId24"/>
    <p:sldLayoutId id="2147483662" r:id="rId25"/>
    <p:sldLayoutId id="2147483654" r:id="rId26"/>
    <p:sldLayoutId id="2147483655" r:id="rId27"/>
    <p:sldLayoutId id="2147483666" r:id="rId28"/>
    <p:sldLayoutId id="2147483671" r:id="rId29"/>
    <p:sldLayoutId id="2147483672" r:id="rId30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60788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183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1577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5972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70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orient="horz" pos="3853" userDrawn="1">
          <p15:clr>
            <a:srgbClr val="F26B43"/>
          </p15:clr>
        </p15:guide>
        <p15:guide id="6" orient="horz" pos="3641" userDrawn="1">
          <p15:clr>
            <a:srgbClr val="F26B43"/>
          </p15:clr>
        </p15:guide>
        <p15:guide id="7" orient="horz" pos="867" userDrawn="1">
          <p15:clr>
            <a:srgbClr val="F26B43"/>
          </p15:clr>
        </p15:guide>
        <p15:guide id="8" orient="horz" pos="755" userDrawn="1">
          <p15:clr>
            <a:srgbClr val="F26B43"/>
          </p15:clr>
        </p15:guide>
        <p15:guide id="9" orient="horz" pos="211" userDrawn="1">
          <p15:clr>
            <a:srgbClr val="F26B43"/>
          </p15:clr>
        </p15:guide>
        <p15:guide id="10" orient="horz" pos="4111" userDrawn="1">
          <p15:clr>
            <a:srgbClr val="F26B43"/>
          </p15:clr>
        </p15:guide>
        <p15:guide id="11" pos="73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1">
            <a:extLst>
              <a:ext uri="{FF2B5EF4-FFF2-40B4-BE49-F238E27FC236}">
                <a16:creationId xmlns:a16="http://schemas.microsoft.com/office/drawing/2014/main" id="{B41F5311-52B6-440F-A898-31E073DB32F3}"/>
              </a:ext>
            </a:extLst>
          </p:cNvPr>
          <p:cNvSpPr txBox="1">
            <a:spLocks/>
          </p:cNvSpPr>
          <p:nvPr/>
        </p:nvSpPr>
        <p:spPr>
          <a:xfrm>
            <a:off x="588963" y="334962"/>
            <a:ext cx="11017250" cy="50909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The Development of the Swedish Wood Supply</a:t>
            </a:r>
            <a:r>
              <a:rPr lang="sv-SE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6A13489F-AC89-430F-96A0-33881219D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259" y="5256248"/>
            <a:ext cx="536624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sz="1200" dirty="0">
                <a:solidFill>
                  <a:schemeClr val="tx1"/>
                </a:solidFill>
              </a:rPr>
              <a:t>Refers to woodland</a:t>
            </a:r>
            <a:br>
              <a:rPr lang="sv-SE" sz="1200" dirty="0">
                <a:solidFill>
                  <a:schemeClr val="tx1"/>
                </a:solidFill>
              </a:rPr>
            </a:br>
            <a:r>
              <a:rPr lang="sv-SE" sz="1200" dirty="0">
                <a:solidFill>
                  <a:schemeClr val="tx1"/>
                </a:solidFill>
              </a:rPr>
              <a:t>* m</a:t>
            </a:r>
            <a:r>
              <a:rPr lang="sv-SE" sz="1200" baseline="30000" dirty="0">
                <a:solidFill>
                  <a:schemeClr val="tx1"/>
                </a:solidFill>
              </a:rPr>
              <a:t>3</a:t>
            </a:r>
            <a:r>
              <a:rPr lang="sv-SE" sz="1200" dirty="0">
                <a:solidFill>
                  <a:schemeClr val="tx1"/>
                </a:solidFill>
              </a:rPr>
              <a:t>sk = </a:t>
            </a:r>
            <a:r>
              <a:rPr lang="en-US" sz="1200" dirty="0">
                <a:solidFill>
                  <a:schemeClr val="tx1"/>
                </a:solidFill>
              </a:rPr>
              <a:t>Forest cubic meters</a:t>
            </a:r>
            <a:endParaRPr lang="en-US" sz="1200" dirty="0"/>
          </a:p>
        </p:txBody>
      </p:sp>
      <p:sp>
        <p:nvSpPr>
          <p:cNvPr id="7" name="Platshållare för text 1">
            <a:extLst>
              <a:ext uri="{FF2B5EF4-FFF2-40B4-BE49-F238E27FC236}">
                <a16:creationId xmlns:a16="http://schemas.microsoft.com/office/drawing/2014/main" id="{DC72E9C2-6C26-45A1-841E-EEB17B000D3D}"/>
              </a:ext>
            </a:extLst>
          </p:cNvPr>
          <p:cNvSpPr txBox="1">
            <a:spLocks/>
          </p:cNvSpPr>
          <p:nvPr/>
        </p:nvSpPr>
        <p:spPr>
          <a:xfrm>
            <a:off x="588962" y="5717913"/>
            <a:ext cx="8526463" cy="60548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94" indent="-228594" algn="l" defTabSz="914377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788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183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577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5972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sv-SE" b="0" dirty="0"/>
            </a:br>
            <a:r>
              <a:rPr lang="sv-SE" sz="1200" b="0" dirty="0"/>
              <a:t>Source: Swedish Forest </a:t>
            </a:r>
            <a:r>
              <a:rPr lang="sv-SE" sz="1200" b="0" dirty="0" err="1"/>
              <a:t>Industries</a:t>
            </a:r>
            <a:r>
              <a:rPr lang="sv-SE" sz="1200" b="0" dirty="0"/>
              <a:t> Foundation, Riksskogstaxeringen, SLU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65C169CF-9B7F-4308-B9ED-0F57512F9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962" y="961258"/>
            <a:ext cx="10705504" cy="463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386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96FA3AC-2185-4D8F-AF10-2509D1352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9948" y="186933"/>
            <a:ext cx="8280400" cy="547183"/>
          </a:xfrm>
        </p:spPr>
        <p:txBody>
          <a:bodyPr>
            <a:normAutofit fontScale="90000"/>
          </a:bodyPr>
          <a:lstStyle/>
          <a:p>
            <a:r>
              <a:rPr lang="en-US" sz="2900" dirty="0"/>
              <a:t>The Growth is Greater than the Harvested Areal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52B1A0-AC6A-4C7E-9DF7-0FA366E8B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84" y="5451390"/>
            <a:ext cx="217078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* m</a:t>
            </a:r>
            <a:r>
              <a:rPr lang="en-US" sz="1200" baseline="30000" dirty="0"/>
              <a:t>3</a:t>
            </a:r>
            <a:r>
              <a:rPr lang="en-US" sz="1200" dirty="0"/>
              <a:t>f = Forest cubic meters</a:t>
            </a:r>
            <a:br>
              <a:rPr lang="sv-SE" sz="1200" dirty="0"/>
            </a:br>
            <a:endParaRPr lang="sv-SE" sz="1200" dirty="0"/>
          </a:p>
        </p:txBody>
      </p:sp>
      <p:sp>
        <p:nvSpPr>
          <p:cNvPr id="12" name="Platshållare för text 1">
            <a:extLst>
              <a:ext uri="{FF2B5EF4-FFF2-40B4-BE49-F238E27FC236}">
                <a16:creationId xmlns:a16="http://schemas.microsoft.com/office/drawing/2014/main" id="{B8BF3955-90EA-4B0C-A870-E2FDAEB5007E}"/>
              </a:ext>
            </a:extLst>
          </p:cNvPr>
          <p:cNvSpPr txBox="1">
            <a:spLocks/>
          </p:cNvSpPr>
          <p:nvPr/>
        </p:nvSpPr>
        <p:spPr>
          <a:xfrm>
            <a:off x="588962" y="5682223"/>
            <a:ext cx="8526463" cy="641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94" indent="-228594" algn="l" defTabSz="914377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788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183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577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5972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sv-SE" sz="1400" b="0" dirty="0"/>
            </a:br>
            <a:r>
              <a:rPr lang="sv-SE" sz="1400" b="0" dirty="0"/>
              <a:t>Source: Swedish Forest </a:t>
            </a:r>
            <a:r>
              <a:rPr lang="sv-SE" sz="1400" b="0" dirty="0" err="1"/>
              <a:t>Industries</a:t>
            </a:r>
            <a:r>
              <a:rPr lang="sv-SE" sz="1400" b="0" dirty="0"/>
              <a:t> Foundation, Riksskogstaxeringen, Skogsstyrelsen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25FE2768-3CBC-4699-A290-F212D86D3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784" y="988702"/>
            <a:ext cx="8953512" cy="423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78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E72C63A-C006-44E7-AE06-8843472C1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8962" y="675264"/>
            <a:ext cx="8280400" cy="100729"/>
          </a:xfrm>
        </p:spPr>
        <p:txBody>
          <a:bodyPr>
            <a:normAutofit fontScale="90000"/>
          </a:bodyPr>
          <a:lstStyle/>
          <a:p>
            <a:r>
              <a:rPr lang="en-US" dirty="0"/>
              <a:t>Certification </a:t>
            </a:r>
            <a:r>
              <a:rPr lang="sv-SE" dirty="0"/>
              <a:t> 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6E202DEE-63A1-4742-8AD4-F9F2FC9E4830}"/>
              </a:ext>
            </a:extLst>
          </p:cNvPr>
          <p:cNvSpPr txBox="1"/>
          <p:nvPr/>
        </p:nvSpPr>
        <p:spPr>
          <a:xfrm>
            <a:off x="500284" y="1125550"/>
            <a:ext cx="267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Millions of hectares</a:t>
            </a:r>
            <a:endParaRPr lang="sv-SE" sz="1600" dirty="0"/>
          </a:p>
        </p:txBody>
      </p:sp>
      <p:sp>
        <p:nvSpPr>
          <p:cNvPr id="13" name="Platshållare för text 1">
            <a:extLst>
              <a:ext uri="{FF2B5EF4-FFF2-40B4-BE49-F238E27FC236}">
                <a16:creationId xmlns:a16="http://schemas.microsoft.com/office/drawing/2014/main" id="{0E0A4822-5946-4A85-AB39-723367C97955}"/>
              </a:ext>
            </a:extLst>
          </p:cNvPr>
          <p:cNvSpPr txBox="1">
            <a:spLocks/>
          </p:cNvSpPr>
          <p:nvPr/>
        </p:nvSpPr>
        <p:spPr>
          <a:xfrm>
            <a:off x="588962" y="5933575"/>
            <a:ext cx="8526463" cy="641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94" indent="-228594" algn="l" defTabSz="914377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788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183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577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5972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sv-SE" sz="1400" b="0" dirty="0"/>
            </a:br>
            <a:r>
              <a:rPr lang="sv-SE" sz="1400" b="0" dirty="0"/>
              <a:t>Source: Swedish Forest </a:t>
            </a:r>
            <a:r>
              <a:rPr lang="sv-SE" sz="1400" b="0" dirty="0" err="1"/>
              <a:t>Industries</a:t>
            </a:r>
            <a:r>
              <a:rPr lang="sv-SE" sz="1400" b="0" dirty="0"/>
              <a:t> Foundation, FSC och PEFC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AD5A7E83-669F-49AE-BE35-A77B2FC54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849" y="1370114"/>
            <a:ext cx="11296867" cy="468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159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C37185A-DFAB-4173-B586-5DD29DA70C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8962" y="654451"/>
            <a:ext cx="8280400" cy="61315"/>
          </a:xfrm>
        </p:spPr>
        <p:txBody>
          <a:bodyPr>
            <a:normAutofit fontScale="90000"/>
          </a:bodyPr>
          <a:lstStyle/>
          <a:p>
            <a:r>
              <a:rPr lang="en-US" dirty="0"/>
              <a:t>Forest Land Distribution by Owner Categories</a:t>
            </a:r>
            <a:endParaRPr lang="sv-SE"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A382F05B-A831-4B8F-9E2A-2D08D53AB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263" y="1126087"/>
            <a:ext cx="11461473" cy="4950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25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EE2AC2C8-093C-478D-8D1E-AC5E8606CA6B}"/>
              </a:ext>
            </a:extLst>
          </p:cNvPr>
          <p:cNvSpPr txBox="1">
            <a:spLocks/>
          </p:cNvSpPr>
          <p:nvPr/>
        </p:nvSpPr>
        <p:spPr>
          <a:xfrm>
            <a:off x="542417" y="-23657"/>
            <a:ext cx="11017250" cy="8636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The Forest Industry’s Timber Supply 2018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6F61946D-1ECA-4CDB-9835-E334F160A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417" y="1160134"/>
            <a:ext cx="8199831" cy="5200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70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D8CFDD9-6F05-4E97-BD96-715810F902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7375" y="613788"/>
            <a:ext cx="8280400" cy="584775"/>
          </a:xfrm>
        </p:spPr>
        <p:txBody>
          <a:bodyPr>
            <a:normAutofit fontScale="90000"/>
          </a:bodyPr>
          <a:lstStyle/>
          <a:p>
            <a:r>
              <a:rPr lang="en-US" dirty="0"/>
              <a:t>The Worlds Forests</a:t>
            </a:r>
            <a:br>
              <a:rPr lang="sv-SE" dirty="0"/>
            </a:br>
            <a:endParaRPr lang="sv-SE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AE9FE5DD-BAFF-482A-8FF5-3400509B9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030" y="948448"/>
            <a:ext cx="4177427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dirty="0"/>
              <a:t>Total area in the world: 4 billion hectares</a:t>
            </a:r>
            <a:endParaRPr lang="sv-SE" sz="1600"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D3150785-FE6D-4C66-A798-1581DC8E9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487" y="1533223"/>
            <a:ext cx="8711939" cy="4919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712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C5DB8FF-E838-474A-85DA-029F11A1CF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8962" y="58213"/>
            <a:ext cx="8280400" cy="756000"/>
          </a:xfrm>
        </p:spPr>
        <p:txBody>
          <a:bodyPr>
            <a:normAutofit/>
          </a:bodyPr>
          <a:lstStyle/>
          <a:p>
            <a:r>
              <a:rPr lang="en-US" sz="2900" dirty="0"/>
              <a:t>Wood Use in the World 2018</a:t>
            </a:r>
            <a:endParaRPr lang="sv-SE" sz="2900" dirty="0"/>
          </a:p>
        </p:txBody>
      </p:sp>
      <p:sp>
        <p:nvSpPr>
          <p:cNvPr id="7" name="Platshållare för text 1">
            <a:extLst>
              <a:ext uri="{FF2B5EF4-FFF2-40B4-BE49-F238E27FC236}">
                <a16:creationId xmlns:a16="http://schemas.microsoft.com/office/drawing/2014/main" id="{60EA8385-E5C3-4D96-993C-57EECF977AC0}"/>
              </a:ext>
            </a:extLst>
          </p:cNvPr>
          <p:cNvSpPr txBox="1">
            <a:spLocks/>
          </p:cNvSpPr>
          <p:nvPr/>
        </p:nvSpPr>
        <p:spPr>
          <a:xfrm>
            <a:off x="588962" y="5682223"/>
            <a:ext cx="8526463" cy="641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94" indent="-228594" algn="l" defTabSz="914377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788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183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577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5972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sv-SE" sz="1400" b="0" dirty="0"/>
            </a:br>
            <a:r>
              <a:rPr lang="sv-SE" sz="1400" b="0" dirty="0"/>
              <a:t>Source: Swedish Forest </a:t>
            </a:r>
            <a:r>
              <a:rPr lang="sv-SE" sz="1400" b="0" dirty="0" err="1"/>
              <a:t>Industries</a:t>
            </a:r>
            <a:r>
              <a:rPr lang="sv-SE" sz="1400" b="0" dirty="0"/>
              <a:t> Foundation, FAO</a:t>
            </a:r>
            <a:endParaRPr lang="en-US" sz="1400" b="0" dirty="0"/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B0A005F6-CE84-40F1-B101-D59CA5798A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695" y="635092"/>
          <a:ext cx="7664451" cy="488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5843401"/>
      </p:ext>
    </p:extLst>
  </p:cSld>
  <p:clrMapOvr>
    <a:masterClrMapping/>
  </p:clrMapOvr>
</p:sld>
</file>

<file path=ppt/theme/theme1.xml><?xml version="1.0" encoding="utf-8"?>
<a:theme xmlns:a="http://schemas.openxmlformats.org/drawingml/2006/main" name="Skogsindustriern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3B378"/>
      </a:accent1>
      <a:accent2>
        <a:srgbClr val="7992A5"/>
      </a:accent2>
      <a:accent3>
        <a:srgbClr val="F08046"/>
      </a:accent3>
      <a:accent4>
        <a:srgbClr val="E5F6DC"/>
      </a:accent4>
      <a:accent5>
        <a:srgbClr val="96B5A8"/>
      </a:accent5>
      <a:accent6>
        <a:srgbClr val="E0F9EA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kogsindustrierna 16x9 eng.potx" id="{3066CACA-DA74-4695-A4BD-10891E837419}" vid="{72EA9E30-ED75-45EC-A5E6-163053AF5125}"/>
    </a:ext>
  </a:extLst>
</a:theme>
</file>

<file path=ppt/theme/theme2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Skogsindustrierna 16x9 eng</Template>
  <TotalTime>3</TotalTime>
  <Words>112</Words>
  <Application>Microsoft Office PowerPoint</Application>
  <PresentationFormat>Bredbild</PresentationFormat>
  <Paragraphs>16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Skogsindustrierna</vt:lpstr>
      <vt:lpstr>PowerPoint-presentation</vt:lpstr>
      <vt:lpstr>The Growth is Greater than the Harvested Areal</vt:lpstr>
      <vt:lpstr>Certification  </vt:lpstr>
      <vt:lpstr>Forest Land Distribution by Owner Categories</vt:lpstr>
      <vt:lpstr>PowerPoint-presentation</vt:lpstr>
      <vt:lpstr>The Worlds Forests </vt:lpstr>
      <vt:lpstr>Wood Use in the World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Kull, Axelina</dc:creator>
  <cp:lastModifiedBy>Kull, Axelina</cp:lastModifiedBy>
  <cp:revision>1</cp:revision>
  <dcterms:created xsi:type="dcterms:W3CDTF">2020-05-26T08:18:47Z</dcterms:created>
  <dcterms:modified xsi:type="dcterms:W3CDTF">2020-05-26T08:22:38Z</dcterms:modified>
</cp:coreProperties>
</file>