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3" r:id="rId2"/>
    <p:sldId id="288" r:id="rId3"/>
    <p:sldId id="287" r:id="rId4"/>
    <p:sldId id="294" r:id="rId5"/>
    <p:sldId id="289" r:id="rId6"/>
    <p:sldId id="290" r:id="rId7"/>
    <p:sldId id="291" r:id="rId8"/>
    <p:sldId id="292" r:id="rId9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37" d="100"/>
          <a:sy n="37" d="100"/>
        </p:scale>
        <p:origin x="44" y="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Lbls>
            <c:dLbl>
              <c:idx val="0"/>
              <c:layout>
                <c:manualLayout>
                  <c:x val="-6.7905657743481368E-2"/>
                  <c:y val="0.13151220756215784"/>
                </c:manualLayout>
              </c:layout>
              <c:tx>
                <c:rich>
                  <a:bodyPr/>
                  <a:lstStyle/>
                  <a:p>
                    <a:fld id="{E76A227E-48E9-46D0-A97F-B941598CCE68}" type="VALUE">
                      <a:rPr lang="en-US" sz="1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B7-4361-857E-AB863619F154}"/>
                </c:ext>
              </c:extLst>
            </c:dLbl>
            <c:dLbl>
              <c:idx val="1"/>
              <c:layout>
                <c:manualLayout>
                  <c:x val="-8.3174170958654814E-2"/>
                  <c:y val="-0.163654393912502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B7-4361-857E-AB863619F154}"/>
                </c:ext>
              </c:extLst>
            </c:dLbl>
            <c:dLbl>
              <c:idx val="2"/>
              <c:layout>
                <c:manualLayout>
                  <c:x val="9.7678168900179579E-2"/>
                  <c:y val="4.1745744283063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68755770147769E-2"/>
                      <c:h val="5.181006897716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3.2326670945927782E-2"/>
                  <c:y val="9.049483317451752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20A803-6CAB-41B6-9D72-1F2409536A66}" type="VALUE">
                      <a:rPr lang="en-US" sz="1800"/>
                      <a:pPr>
                        <a:defRPr/>
                      </a:pPr>
                      <a:t>[VÄRDE]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3228588191258E-2"/>
                      <c:h val="4.8144440213186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Increased Growth in Sustainably Managed Forests</c:v>
                </c:pt>
                <c:pt idx="1">
                  <c:v>Enhanced Competitiveness for Existing Processes and Products</c:v>
                </c:pt>
                <c:pt idx="2">
                  <c:v>Development of new Biobased Products</c:v>
                </c:pt>
                <c:pt idx="3">
                  <c:v>Increased Industrial Timber Construction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0.2</c:v>
                </c:pt>
                <c:pt idx="1">
                  <c:v>0.48</c:v>
                </c:pt>
                <c:pt idx="2">
                  <c:v>0.27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919458137296039"/>
          <c:y val="0.18109719008093572"/>
          <c:w val="0.44413621697300715"/>
          <c:h val="0.73793261501506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Lbls>
            <c:dLbl>
              <c:idx val="0"/>
              <c:layout>
                <c:manualLayout>
                  <c:x val="-9.2859579175425658E-2"/>
                  <c:y val="0.10743998745556461"/>
                </c:manualLayout>
              </c:layout>
              <c:tx>
                <c:rich>
                  <a:bodyPr/>
                  <a:lstStyle/>
                  <a:p>
                    <a:fld id="{E76A227E-48E9-46D0-A97F-B941598CCE68}" type="VALUE">
                      <a:rPr lang="en-US" sz="1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B7-4361-857E-AB863619F154}"/>
                </c:ext>
              </c:extLst>
            </c:dLbl>
            <c:dLbl>
              <c:idx val="1"/>
              <c:layout>
                <c:manualLayout>
                  <c:x val="-0.10812809239059903"/>
                  <c:y val="-0.174596312142772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B7-4361-857E-AB863619F154}"/>
                </c:ext>
              </c:extLst>
            </c:dLbl>
            <c:dLbl>
              <c:idx val="2"/>
              <c:layout>
                <c:manualLayout>
                  <c:x val="0.10675232214815931"/>
                  <c:y val="7.45714989738719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68755770147769E-2"/>
                      <c:h val="5.181006897716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9.1308667057796014E-2"/>
                  <c:y val="0.1211322042192725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20A803-6CAB-41B6-9D72-1F2409536A66}" type="VALUE">
                      <a:rPr lang="en-US" sz="1800"/>
                      <a:pPr>
                        <a:defRPr/>
                      </a:pPr>
                      <a:t>[VÄRDE]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3228588191258E-2"/>
                      <c:h val="4.8144440213186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Increased Growth in Sustainably Managed Forests</c:v>
                </c:pt>
                <c:pt idx="1">
                  <c:v>Enhanced Competitiveness for Existing Processes and Products</c:v>
                </c:pt>
                <c:pt idx="2">
                  <c:v>Development of new Biobased Products </c:v>
                </c:pt>
                <c:pt idx="3">
                  <c:v>Increased Industrial Timber Construction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0.08</c:v>
                </c:pt>
                <c:pt idx="1">
                  <c:v>0.63</c:v>
                </c:pt>
                <c:pt idx="2">
                  <c:v>0.23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919458137296039"/>
          <c:y val="0.22267647935596041"/>
          <c:w val="0.44413621697300715"/>
          <c:h val="0.5934992943755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Lbls>
            <c:dLbl>
              <c:idx val="0"/>
              <c:layout>
                <c:manualLayout>
                  <c:x val="-8.0382618459453492E-2"/>
                  <c:y val="3.9600094427892758E-2"/>
                </c:manualLayout>
              </c:layout>
              <c:tx>
                <c:rich>
                  <a:bodyPr/>
                  <a:lstStyle/>
                  <a:p>
                    <a:fld id="{E76A227E-48E9-46D0-A97F-B941598CCE68}" type="VALUE">
                      <a:rPr lang="en-US" sz="1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B7-4361-857E-AB863619F154}"/>
                </c:ext>
              </c:extLst>
            </c:dLbl>
            <c:dLbl>
              <c:idx val="1"/>
              <c:layout>
                <c:manualLayout>
                  <c:x val="-2.4192174846786544E-2"/>
                  <c:y val="-6.2988746194021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B7-4361-857E-AB863619F154}"/>
                </c:ext>
              </c:extLst>
            </c:dLbl>
            <c:dLbl>
              <c:idx val="2"/>
              <c:layout>
                <c:manualLayout>
                  <c:x val="9.994670721217451E-2"/>
                  <c:y val="-8.58707957617729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68755770147769E-2"/>
                      <c:h val="5.181006897716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3.4595209257922671E-2"/>
                  <c:y val="8.83064495284636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20A803-6CAB-41B6-9D72-1F2409536A66}" type="VALUE">
                      <a:rPr lang="en-US" sz="1800"/>
                      <a:pPr>
                        <a:defRPr/>
                      </a:pPr>
                      <a:t>[VÄRDE]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3228588191258E-2"/>
                      <c:h val="4.8144440213186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Increased Growth in Sustainably Managed Forests</c:v>
                </c:pt>
                <c:pt idx="1">
                  <c:v>Enhanced Competitiveness for Existing Processes and Products </c:v>
                </c:pt>
                <c:pt idx="2">
                  <c:v>Development of new Biobased Products</c:v>
                </c:pt>
                <c:pt idx="3">
                  <c:v>Increased Industrial Timber Construction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0.36</c:v>
                </c:pt>
                <c:pt idx="1">
                  <c:v>0.28000000000000003</c:v>
                </c:pt>
                <c:pt idx="2">
                  <c:v>0.3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507434955692503"/>
          <c:y val="0.1789088064348818"/>
          <c:w val="0.42712217963304516"/>
          <c:h val="0.617571514482102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7-4361-857E-AB863619F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A1-4A0B-B544-30C30A8470A6}"/>
              </c:ext>
            </c:extLst>
          </c:dPt>
          <c:dLbls>
            <c:dLbl>
              <c:idx val="0"/>
              <c:layout>
                <c:manualLayout>
                  <c:x val="-6.9039926899478923E-2"/>
                  <c:y val="0.10743998745556461"/>
                </c:manualLayout>
              </c:layout>
              <c:tx>
                <c:rich>
                  <a:bodyPr/>
                  <a:lstStyle/>
                  <a:p>
                    <a:fld id="{E76A227E-48E9-46D0-A97F-B941598CCE68}" type="VALUE">
                      <a:rPr lang="en-US" sz="1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B7-4361-857E-AB863619F154}"/>
                </c:ext>
              </c:extLst>
            </c:dLbl>
            <c:dLbl>
              <c:idx val="1"/>
              <c:layout>
                <c:manualLayout>
                  <c:x val="-1.9655098222796721E-2"/>
                  <c:y val="-7.1742280778237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B7-4361-857E-AB863619F154}"/>
                </c:ext>
              </c:extLst>
            </c:dLbl>
            <c:dLbl>
              <c:idx val="2"/>
              <c:layout>
                <c:manualLayout>
                  <c:x val="9.6543899744182121E-2"/>
                  <c:y val="3.51805933449013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68755770147769E-2"/>
                      <c:h val="5.181006897716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2.098397938595312E-2"/>
                  <c:y val="0.101436751404787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20A803-6CAB-41B6-9D72-1F2409536A66}" type="VALUE">
                      <a:rPr lang="en-US" sz="1800"/>
                      <a:pPr>
                        <a:defRPr/>
                      </a:pPr>
                      <a:t>[VÄRDE]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3228588191258E-2"/>
                      <c:h val="4.8144440213186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dLbl>
              <c:idx val="4"/>
              <c:layout>
                <c:manualLayout>
                  <c:x val="9.5334875998927173E-3"/>
                  <c:y val="0.101211020493265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B7-4361-857E-AB86361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State Basic Funding</c:v>
                </c:pt>
                <c:pt idx="1">
                  <c:v>Other Public Financing</c:v>
                </c:pt>
                <c:pt idx="2">
                  <c:v>Private Financing</c:v>
                </c:pt>
                <c:pt idx="3">
                  <c:v>EU Funds</c:v>
                </c:pt>
              </c:strCache>
            </c:strRef>
          </c:cat>
          <c:val>
            <c:numRef>
              <c:f>Blad1!$B$2:$B$5</c:f>
              <c:numCache>
                <c:formatCode>0%</c:formatCode>
                <c:ptCount val="4"/>
                <c:pt idx="0">
                  <c:v>0.37</c:v>
                </c:pt>
                <c:pt idx="1">
                  <c:v>0.22</c:v>
                </c:pt>
                <c:pt idx="2">
                  <c:v>0.35</c:v>
                </c:pt>
                <c:pt idx="3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620861871292249"/>
          <c:y val="0.18109719008093572"/>
          <c:w val="0.38288568254914401"/>
          <c:h val="0.6022528289597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Blad1!$A$2:$A$15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Blad1!$B$2:$B$15</c:f>
              <c:numCache>
                <c:formatCode>General</c:formatCode>
                <c:ptCount val="14"/>
                <c:pt idx="0">
                  <c:v>23.8</c:v>
                </c:pt>
                <c:pt idx="1">
                  <c:v>24.7</c:v>
                </c:pt>
                <c:pt idx="2">
                  <c:v>24.7</c:v>
                </c:pt>
                <c:pt idx="3">
                  <c:v>25.6</c:v>
                </c:pt>
                <c:pt idx="4">
                  <c:v>28.3</c:v>
                </c:pt>
                <c:pt idx="5">
                  <c:v>29.5</c:v>
                </c:pt>
                <c:pt idx="6" formatCode="0.0">
                  <c:v>29</c:v>
                </c:pt>
                <c:pt idx="7">
                  <c:v>31.2</c:v>
                </c:pt>
                <c:pt idx="8">
                  <c:v>31.5</c:v>
                </c:pt>
                <c:pt idx="9">
                  <c:v>32.9</c:v>
                </c:pt>
                <c:pt idx="10">
                  <c:v>33.1</c:v>
                </c:pt>
                <c:pt idx="11">
                  <c:v>34.4</c:v>
                </c:pt>
                <c:pt idx="12">
                  <c:v>36.700000000000003</c:v>
                </c:pt>
                <c:pt idx="13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B2-4B0F-B497-10D5B5AF9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548266072"/>
        <c:axId val="548270336"/>
      </c:barChart>
      <c:catAx>
        <c:axId val="548266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48270336"/>
        <c:crosses val="autoZero"/>
        <c:auto val="1"/>
        <c:lblAlgn val="ctr"/>
        <c:lblOffset val="100"/>
        <c:noMultiLvlLbl val="0"/>
      </c:catAx>
      <c:valAx>
        <c:axId val="5482703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8266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7-4361-857E-AB863619F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A1-4A0B-B544-30C30A8470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6BA2-41B0-9A9A-A281A3DAD852}"/>
              </c:ext>
            </c:extLst>
          </c:dPt>
          <c:dLbls>
            <c:dLbl>
              <c:idx val="2"/>
              <c:layout>
                <c:manualLayout>
                  <c:x val="1.7552591907730867E-3"/>
                  <c:y val="3.31779638382526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-8.3039219722850707E-3"/>
                  <c:y val="5.739596131213415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dLbl>
              <c:idx val="5"/>
              <c:layout>
                <c:manualLayout>
                  <c:x val="-2.7007216541895572E-3"/>
                  <c:y val="-4.904219444908734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A1-4A0B-B544-30C30A8470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Blad1!$A$2:$A$8</c:f>
              <c:strCache>
                <c:ptCount val="7"/>
                <c:pt idx="0">
                  <c:v>Universities and Colleges</c:v>
                </c:pt>
                <c:pt idx="1">
                  <c:v>The Swedish Research Council</c:v>
                </c:pt>
                <c:pt idx="2">
                  <c:v>Forte</c:v>
                </c:pt>
                <c:pt idx="3">
                  <c:v>Formas</c:v>
                </c:pt>
                <c:pt idx="4">
                  <c:v>Vinnova</c:v>
                </c:pt>
                <c:pt idx="5">
                  <c:v>Defense Agencies</c:v>
                </c:pt>
                <c:pt idx="6">
                  <c:v>Other Governmental Agencies</c:v>
                </c:pt>
              </c:strCache>
            </c:strRef>
          </c:cat>
          <c:val>
            <c:numRef>
              <c:f>Blad1!$B$2:$B$8</c:f>
              <c:numCache>
                <c:formatCode>0.0%</c:formatCode>
                <c:ptCount val="7"/>
                <c:pt idx="0">
                  <c:v>0.182</c:v>
                </c:pt>
                <c:pt idx="1">
                  <c:v>6.4000000000000001E-2</c:v>
                </c:pt>
                <c:pt idx="2">
                  <c:v>6.0000000000000001E-3</c:v>
                </c:pt>
                <c:pt idx="3">
                  <c:v>1.0999999999999999E-2</c:v>
                </c:pt>
                <c:pt idx="4">
                  <c:v>2.9000000000000001E-2</c:v>
                </c:pt>
                <c:pt idx="5">
                  <c:v>1.4E-2</c:v>
                </c:pt>
                <c:pt idx="6">
                  <c:v>6.9000000000000006E-2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15879089408726"/>
          <c:y val="0.17084314803295325"/>
          <c:w val="0.38038225227807243"/>
          <c:h val="0.7261534246480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3850238245647"/>
          <c:y val="0.24509896835804024"/>
          <c:w val="0.3903088936436897"/>
          <c:h val="0.75303608075997241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BCB7-4361-857E-AB863619F1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B7-4361-857E-AB863619F1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B7-4361-857E-AB863619F1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CB7-4361-857E-AB863619F1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B7-4361-857E-AB863619F1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A1-4A0B-B544-30C30A8470A6}"/>
              </c:ext>
            </c:extLst>
          </c:dPt>
          <c:dLbls>
            <c:dLbl>
              <c:idx val="0"/>
              <c:layout>
                <c:manualLayout>
                  <c:x val="-3.6146121375552322E-2"/>
                  <c:y val="-1.2921113077401599E-2"/>
                </c:manualLayout>
              </c:layout>
              <c:tx>
                <c:rich>
                  <a:bodyPr/>
                  <a:lstStyle/>
                  <a:p>
                    <a:fld id="{E76A227E-48E9-46D0-A97F-B941598CCE68}" type="VALUE">
                      <a:rPr lang="en-US" sz="1800"/>
                      <a:pPr/>
                      <a:t>[VÄRDE]</a:t>
                    </a:fld>
                    <a:endParaRPr lang="sv-S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B7-4361-857E-AB863619F154}"/>
                </c:ext>
              </c:extLst>
            </c:dLbl>
            <c:dLbl>
              <c:idx val="1"/>
              <c:layout>
                <c:manualLayout>
                  <c:x val="4.1645540531500252E-3"/>
                  <c:y val="-2.57862242111049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B7-4361-857E-AB863619F154}"/>
                </c:ext>
              </c:extLst>
            </c:dLbl>
            <c:dLbl>
              <c:idx val="2"/>
              <c:layout>
                <c:manualLayout>
                  <c:x val="2.9622019540331536E-2"/>
                  <c:y val="2.42386751146316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68755770147769E-2"/>
                      <c:h val="5.181006897716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CB7-4361-857E-AB863619F154}"/>
                </c:ext>
              </c:extLst>
            </c:dLbl>
            <c:dLbl>
              <c:idx val="3"/>
              <c:layout>
                <c:manualLayout>
                  <c:x val="8.5070186699809959E-3"/>
                  <c:y val="4.45387766073850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20A803-6CAB-41B6-9D72-1F2409536A66}" type="VALUE">
                      <a:rPr lang="en-US" sz="1800"/>
                      <a:pPr>
                        <a:defRPr/>
                      </a:pPr>
                      <a:t>[VÄRDE]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3228588191258E-2"/>
                      <c:h val="4.8144440213186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B7-4361-857E-AB863619F154}"/>
                </c:ext>
              </c:extLst>
            </c:dLbl>
            <c:dLbl>
              <c:idx val="4"/>
              <c:layout>
                <c:manualLayout>
                  <c:x val="3.8621418199053879E-3"/>
                  <c:y val="2.36560825864971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B7-4361-857E-AB863619F1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Private Foundations</c:v>
                </c:pt>
                <c:pt idx="1">
                  <c:v>Public Foundations</c:v>
                </c:pt>
                <c:pt idx="2">
                  <c:v>Public Funding</c:v>
                </c:pt>
                <c:pt idx="3">
                  <c:v>EU</c:v>
                </c:pt>
                <c:pt idx="4">
                  <c:v>Business</c:v>
                </c:pt>
              </c:strCache>
            </c:strRef>
          </c:cat>
          <c:val>
            <c:numRef>
              <c:f>Blad1!$B$2:$B$6</c:f>
              <c:numCache>
                <c:formatCode>0.0</c:formatCode>
                <c:ptCount val="5"/>
                <c:pt idx="0">
                  <c:v>2.6</c:v>
                </c:pt>
                <c:pt idx="1">
                  <c:v>1.5</c:v>
                </c:pt>
                <c:pt idx="2" formatCode="0">
                  <c:v>37</c:v>
                </c:pt>
                <c:pt idx="3">
                  <c:v>3.3</c:v>
                </c:pt>
                <c:pt idx="4" formatCode="0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7-4361-857E-AB863619F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859342229278302"/>
          <c:y val="0.18109719008093572"/>
          <c:w val="0.3136952640332985"/>
          <c:h val="0.6022528289597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0.00823</cdr:x>
      <cdr:y>0</cdr:y>
    </cdr:from>
    <cdr:to>
      <cdr:x>0.87919</cdr:x>
      <cdr:y>0.14881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92132" y="0"/>
          <a:ext cx="9751839" cy="863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Forestry and Forest Industrial Research in Sweden</a:t>
          </a:r>
        </a:p>
        <a:p xmlns:a="http://schemas.openxmlformats.org/drawingml/2006/main">
          <a:pPr algn="ctr"/>
          <a:r>
            <a:rPr lang="en-US" sz="2400" b="1" dirty="0"/>
            <a:t>Industry, Universities and Institutes (SEK 4.0 billion) *</a:t>
          </a:r>
          <a:endParaRPr lang="sv-SE" sz="2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0.08091</cdr:x>
      <cdr:y>0</cdr:y>
    </cdr:from>
    <cdr:to>
      <cdr:x>0.87812</cdr:x>
      <cdr:y>0.14881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905864" y="0"/>
          <a:ext cx="8926127" cy="863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Forestry and Forest Industrial research in Sweden</a:t>
          </a:r>
        </a:p>
        <a:p xmlns:a="http://schemas.openxmlformats.org/drawingml/2006/main">
          <a:pPr algn="ctr"/>
          <a:r>
            <a:rPr lang="en-US" sz="2400" b="1" dirty="0"/>
            <a:t>Industry (SEK 2.3 billion) *</a:t>
          </a:r>
          <a:endParaRPr lang="sv-SE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0.1055</cdr:x>
      <cdr:y>0</cdr:y>
    </cdr:from>
    <cdr:to>
      <cdr:x>0.87919</cdr:x>
      <cdr:y>0.14881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1181266" y="0"/>
          <a:ext cx="8662737" cy="863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Forestry and Forest Industrial Research in Sweden</a:t>
          </a:r>
        </a:p>
        <a:p xmlns:a="http://schemas.openxmlformats.org/drawingml/2006/main">
          <a:pPr algn="ctr"/>
          <a:r>
            <a:rPr lang="en-US" sz="2400" b="1" dirty="0"/>
            <a:t>Universities and Institutes (SEK 1.7 billion) *</a:t>
          </a:r>
          <a:endParaRPr lang="sv-SE" sz="2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0.01722</cdr:x>
      <cdr:y>0</cdr:y>
    </cdr:from>
    <cdr:to>
      <cdr:x>0.98398</cdr:x>
      <cdr:y>0.14881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192806" y="0"/>
          <a:ext cx="10824442" cy="863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Forestry and Forest Industrial Research in Sweden</a:t>
          </a:r>
        </a:p>
        <a:p xmlns:a="http://schemas.openxmlformats.org/drawingml/2006/main">
          <a:pPr algn="ctr"/>
          <a:r>
            <a:rPr lang="en-US" sz="2400" b="1" dirty="0"/>
            <a:t>Financing of Research at Universities and Institutes,  (SEK 1.7 billion)*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0.05543</cdr:x>
      <cdr:y>0</cdr:y>
    </cdr:from>
    <cdr:to>
      <cdr:x>0.98398</cdr:x>
      <cdr:y>0.14881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620640" y="0"/>
          <a:ext cx="10396608" cy="863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The Swedish State Funding for Research and Development</a:t>
          </a:r>
          <a:endParaRPr lang="sv-SE" sz="2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0.1967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B16D3407-63A0-4FE0-BB2B-C79CA647B8C9}"/>
            </a:ext>
          </a:extLst>
        </cdr:cNvPr>
        <cdr:cNvSpPr txBox="1"/>
      </cdr:nvSpPr>
      <cdr:spPr>
        <a:xfrm xmlns:a="http://schemas.openxmlformats.org/drawingml/2006/main">
          <a:off x="0" y="0"/>
          <a:ext cx="11196637" cy="1141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2400" b="1" dirty="0"/>
            <a:t>Who Invests in Research and Development in Sweden?</a:t>
          </a:r>
        </a:p>
        <a:p xmlns:a="http://schemas.openxmlformats.org/drawingml/2006/main">
          <a:pPr algn="ctr"/>
          <a:r>
            <a:rPr lang="en-US" sz="2400" b="1" dirty="0"/>
            <a:t>SEK 155 Billion*</a:t>
          </a:r>
          <a:endParaRPr lang="sv-SE" sz="2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10171171" y="6115578"/>
            <a:ext cx="1548000" cy="34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hyperlink" Target="https://www.forestindustries.se/siteassets/bilder/forskning-och-innovation/research-agenda-4.0/skogsagenda_eng_inlaga_low.pdf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>
            <a:extLst>
              <a:ext uri="{FF2B5EF4-FFF2-40B4-BE49-F238E27FC236}">
                <a16:creationId xmlns:a16="http://schemas.microsoft.com/office/drawing/2014/main" id="{5B4AC4D7-4CD3-4E7D-8855-8AAD81ADB0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3961" y="1341260"/>
          <a:ext cx="891526" cy="870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r:id="rId3" imgW="1029960" imgH="1005840" progId="">
                  <p:embed/>
                </p:oleObj>
              </mc:Choice>
              <mc:Fallback>
                <p:oleObj r:id="rId3" imgW="1029960" imgH="1005840" progId="">
                  <p:embed/>
                  <p:pic>
                    <p:nvPicPr>
                      <p:cNvPr id="27" name="Objekt 26">
                        <a:extLst>
                          <a:ext uri="{FF2B5EF4-FFF2-40B4-BE49-F238E27FC236}">
                            <a16:creationId xmlns:a16="http://schemas.microsoft.com/office/drawing/2014/main" id="{5B4AC4D7-4CD3-4E7D-8855-8AAD81ADB0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961" y="1341260"/>
                        <a:ext cx="891526" cy="870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 27">
            <a:extLst>
              <a:ext uri="{FF2B5EF4-FFF2-40B4-BE49-F238E27FC236}">
                <a16:creationId xmlns:a16="http://schemas.microsoft.com/office/drawing/2014/main" id="{C5088741-41B2-4BCC-BE73-4812E23906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14382" y="1310585"/>
          <a:ext cx="891526" cy="891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r:id="rId5" imgW="1359360" imgH="1359360" progId="">
                  <p:embed/>
                </p:oleObj>
              </mc:Choice>
              <mc:Fallback>
                <p:oleObj r:id="rId5" imgW="1359360" imgH="1359360" progId="">
                  <p:embed/>
                  <p:pic>
                    <p:nvPicPr>
                      <p:cNvPr id="28" name="Objekt 27">
                        <a:extLst>
                          <a:ext uri="{FF2B5EF4-FFF2-40B4-BE49-F238E27FC236}">
                            <a16:creationId xmlns:a16="http://schemas.microsoft.com/office/drawing/2014/main" id="{C5088741-41B2-4BCC-BE73-4812E23906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14382" y="1310585"/>
                        <a:ext cx="891526" cy="891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>
            <a:extLst>
              <a:ext uri="{FF2B5EF4-FFF2-40B4-BE49-F238E27FC236}">
                <a16:creationId xmlns:a16="http://schemas.microsoft.com/office/drawing/2014/main" id="{BED7AF54-0649-4E13-AA01-3D850F8DE8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3961" y="3692352"/>
          <a:ext cx="891526" cy="891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r:id="rId7" imgW="1091160" imgH="1091160" progId="">
                  <p:embed/>
                </p:oleObj>
              </mc:Choice>
              <mc:Fallback>
                <p:oleObj r:id="rId7" imgW="1091160" imgH="1091160" progId="">
                  <p:embed/>
                  <p:pic>
                    <p:nvPicPr>
                      <p:cNvPr id="29" name="Objekt 28">
                        <a:extLst>
                          <a:ext uri="{FF2B5EF4-FFF2-40B4-BE49-F238E27FC236}">
                            <a16:creationId xmlns:a16="http://schemas.microsoft.com/office/drawing/2014/main" id="{BED7AF54-0649-4E13-AA01-3D850F8DE8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3961" y="3692352"/>
                        <a:ext cx="891526" cy="891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>
            <a:extLst>
              <a:ext uri="{FF2B5EF4-FFF2-40B4-BE49-F238E27FC236}">
                <a16:creationId xmlns:a16="http://schemas.microsoft.com/office/drawing/2014/main" id="{B1421D90-7C99-4543-BA08-496F2C81CC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51031" y="3692352"/>
          <a:ext cx="954877" cy="952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r:id="rId9" imgW="1087920" imgH="1085040" progId="">
                  <p:embed/>
                </p:oleObj>
              </mc:Choice>
              <mc:Fallback>
                <p:oleObj r:id="rId9" imgW="1087920" imgH="1085040" progId="">
                  <p:embed/>
                  <p:pic>
                    <p:nvPicPr>
                      <p:cNvPr id="30" name="Objekt 29">
                        <a:extLst>
                          <a:ext uri="{FF2B5EF4-FFF2-40B4-BE49-F238E27FC236}">
                            <a16:creationId xmlns:a16="http://schemas.microsoft.com/office/drawing/2014/main" id="{B1421D90-7C99-4543-BA08-496F2C81CC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51031" y="3692352"/>
                        <a:ext cx="954877" cy="952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ruta 1">
            <a:extLst>
              <a:ext uri="{FF2B5EF4-FFF2-40B4-BE49-F238E27FC236}">
                <a16:creationId xmlns:a16="http://schemas.microsoft.com/office/drawing/2014/main" id="{B0B008BC-1607-4823-B5F7-52FE15CE4BFF}"/>
              </a:ext>
            </a:extLst>
          </p:cNvPr>
          <p:cNvSpPr txBox="1"/>
          <p:nvPr/>
        </p:nvSpPr>
        <p:spPr>
          <a:xfrm>
            <a:off x="1590977" y="262343"/>
            <a:ext cx="8650633" cy="6194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Strategic Areas of Research</a:t>
            </a:r>
            <a:r>
              <a:rPr lang="sv-SE" sz="2400" b="1" dirty="0"/>
              <a:t>*</a:t>
            </a:r>
          </a:p>
        </p:txBody>
      </p:sp>
      <p:sp>
        <p:nvSpPr>
          <p:cNvPr id="32" name="textruta 1">
            <a:extLst>
              <a:ext uri="{FF2B5EF4-FFF2-40B4-BE49-F238E27FC236}">
                <a16:creationId xmlns:a16="http://schemas.microsoft.com/office/drawing/2014/main" id="{128B6D5F-5A33-496D-9B0F-352CDB12A638}"/>
              </a:ext>
            </a:extLst>
          </p:cNvPr>
          <p:cNvSpPr txBox="1"/>
          <p:nvPr/>
        </p:nvSpPr>
        <p:spPr>
          <a:xfrm>
            <a:off x="1802643" y="1381944"/>
            <a:ext cx="2752422" cy="3907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/>
              <a:t>Increased growth in sustainably managed forests</a:t>
            </a:r>
          </a:p>
        </p:txBody>
      </p:sp>
      <p:sp>
        <p:nvSpPr>
          <p:cNvPr id="33" name="textruta 1">
            <a:extLst>
              <a:ext uri="{FF2B5EF4-FFF2-40B4-BE49-F238E27FC236}">
                <a16:creationId xmlns:a16="http://schemas.microsoft.com/office/drawing/2014/main" id="{294ABA1A-B020-4353-878D-697ECB3686EE}"/>
              </a:ext>
            </a:extLst>
          </p:cNvPr>
          <p:cNvSpPr txBox="1"/>
          <p:nvPr/>
        </p:nvSpPr>
        <p:spPr>
          <a:xfrm>
            <a:off x="6492335" y="1416875"/>
            <a:ext cx="4394648" cy="39075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/>
              <a:t>Enhanced competitiveness for existing processes and products</a:t>
            </a:r>
          </a:p>
        </p:txBody>
      </p:sp>
      <p:sp>
        <p:nvSpPr>
          <p:cNvPr id="34" name="textruta 1">
            <a:extLst>
              <a:ext uri="{FF2B5EF4-FFF2-40B4-BE49-F238E27FC236}">
                <a16:creationId xmlns:a16="http://schemas.microsoft.com/office/drawing/2014/main" id="{43AA965F-9554-49DB-89CF-D91758D5096F}"/>
              </a:ext>
            </a:extLst>
          </p:cNvPr>
          <p:cNvSpPr txBox="1"/>
          <p:nvPr/>
        </p:nvSpPr>
        <p:spPr>
          <a:xfrm>
            <a:off x="1692176" y="3886747"/>
            <a:ext cx="3760099" cy="31162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/>
              <a:t>Development of new </a:t>
            </a:r>
            <a:r>
              <a:rPr lang="en-US" sz="1800" b="1" dirty="0" err="1"/>
              <a:t>biobased</a:t>
            </a:r>
            <a:r>
              <a:rPr lang="en-US" sz="1800" b="1" dirty="0"/>
              <a:t> products</a:t>
            </a:r>
          </a:p>
        </p:txBody>
      </p:sp>
      <p:sp>
        <p:nvSpPr>
          <p:cNvPr id="35" name="textruta 1">
            <a:extLst>
              <a:ext uri="{FF2B5EF4-FFF2-40B4-BE49-F238E27FC236}">
                <a16:creationId xmlns:a16="http://schemas.microsoft.com/office/drawing/2014/main" id="{61D71A3B-8114-416F-A36B-DBA24AE94A0D}"/>
              </a:ext>
            </a:extLst>
          </p:cNvPr>
          <p:cNvSpPr txBox="1"/>
          <p:nvPr/>
        </p:nvSpPr>
        <p:spPr>
          <a:xfrm>
            <a:off x="6509336" y="3819564"/>
            <a:ext cx="3682692" cy="42960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/>
              <a:t>Increased industrial timber construction</a:t>
            </a:r>
          </a:p>
        </p:txBody>
      </p:sp>
      <p:sp>
        <p:nvSpPr>
          <p:cNvPr id="36" name="textruta 1">
            <a:extLst>
              <a:ext uri="{FF2B5EF4-FFF2-40B4-BE49-F238E27FC236}">
                <a16:creationId xmlns:a16="http://schemas.microsoft.com/office/drawing/2014/main" id="{919A1FFE-2ED9-40F5-A215-55FBA8858B1D}"/>
              </a:ext>
            </a:extLst>
          </p:cNvPr>
          <p:cNvSpPr txBox="1"/>
          <p:nvPr/>
        </p:nvSpPr>
        <p:spPr>
          <a:xfrm>
            <a:off x="843961" y="2357832"/>
            <a:ext cx="4153279" cy="10349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292400"/>
                </a:solidFill>
                <a:latin typeface="FuturaEF-Book"/>
              </a:rPr>
              <a:t>Large sustainable produced and managed forests are the foundation for forest-based industry and a growing </a:t>
            </a:r>
            <a:r>
              <a:rPr lang="en-US" sz="1800" dirty="0" err="1">
                <a:solidFill>
                  <a:srgbClr val="292400"/>
                </a:solidFill>
                <a:latin typeface="FuturaEF-Book"/>
              </a:rPr>
              <a:t>bioeconomy</a:t>
            </a:r>
            <a:r>
              <a:rPr lang="en-US" sz="1800" dirty="0">
                <a:solidFill>
                  <a:srgbClr val="292400"/>
                </a:solidFill>
                <a:latin typeface="FuturaEF-Book"/>
              </a:rPr>
              <a:t>. </a:t>
            </a:r>
          </a:p>
          <a:p>
            <a:pPr algn="ctr"/>
            <a:endParaRPr lang="sv-SE" b="1" dirty="0"/>
          </a:p>
        </p:txBody>
      </p:sp>
      <p:sp>
        <p:nvSpPr>
          <p:cNvPr id="37" name="textruta 1">
            <a:extLst>
              <a:ext uri="{FF2B5EF4-FFF2-40B4-BE49-F238E27FC236}">
                <a16:creationId xmlns:a16="http://schemas.microsoft.com/office/drawing/2014/main" id="{EFB798C4-02CF-49E0-90FF-DCE6847A67CB}"/>
              </a:ext>
            </a:extLst>
          </p:cNvPr>
          <p:cNvSpPr txBox="1"/>
          <p:nvPr/>
        </p:nvSpPr>
        <p:spPr>
          <a:xfrm>
            <a:off x="5814382" y="2357832"/>
            <a:ext cx="5072601" cy="10349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292400"/>
                </a:solidFill>
                <a:latin typeface="FuturaEF-Book"/>
              </a:rPr>
              <a:t>The continuous development of existing processes and products is fundamental in the development of a competitive </a:t>
            </a:r>
            <a:r>
              <a:rPr lang="en-US" sz="1800" dirty="0" err="1">
                <a:solidFill>
                  <a:srgbClr val="292400"/>
                </a:solidFill>
                <a:latin typeface="FuturaEF-Book"/>
              </a:rPr>
              <a:t>bioeconomy</a:t>
            </a:r>
            <a:r>
              <a:rPr lang="en-US" sz="1800" dirty="0">
                <a:solidFill>
                  <a:srgbClr val="292400"/>
                </a:solidFill>
                <a:latin typeface="FuturaEF-Book"/>
              </a:rPr>
              <a:t>. </a:t>
            </a:r>
          </a:p>
          <a:p>
            <a:endParaRPr lang="sv-SE" b="1" dirty="0"/>
          </a:p>
        </p:txBody>
      </p:sp>
      <p:sp>
        <p:nvSpPr>
          <p:cNvPr id="38" name="textruta 1">
            <a:extLst>
              <a:ext uri="{FF2B5EF4-FFF2-40B4-BE49-F238E27FC236}">
                <a16:creationId xmlns:a16="http://schemas.microsoft.com/office/drawing/2014/main" id="{904454C4-A3C5-4770-BC26-EC1DDAC86100}"/>
              </a:ext>
            </a:extLst>
          </p:cNvPr>
          <p:cNvSpPr txBox="1"/>
          <p:nvPr/>
        </p:nvSpPr>
        <p:spPr>
          <a:xfrm>
            <a:off x="843961" y="4783480"/>
            <a:ext cx="4153279" cy="10349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292400"/>
                </a:solidFill>
                <a:latin typeface="FuturaEF-Book"/>
              </a:rPr>
              <a:t>Replacing fossil-based materials and products with renewable, recyclable and degradable ones is key to a sustainable development</a:t>
            </a:r>
          </a:p>
          <a:p>
            <a:endParaRPr lang="sv-SE" b="1" dirty="0"/>
          </a:p>
        </p:txBody>
      </p:sp>
      <p:sp>
        <p:nvSpPr>
          <p:cNvPr id="39" name="textruta 1">
            <a:extLst>
              <a:ext uri="{FF2B5EF4-FFF2-40B4-BE49-F238E27FC236}">
                <a16:creationId xmlns:a16="http://schemas.microsoft.com/office/drawing/2014/main" id="{0130895A-8F22-4B2B-91F7-5EA18AC5F298}"/>
              </a:ext>
            </a:extLst>
          </p:cNvPr>
          <p:cNvSpPr txBox="1"/>
          <p:nvPr/>
        </p:nvSpPr>
        <p:spPr>
          <a:xfrm>
            <a:off x="5814382" y="4766731"/>
            <a:ext cx="4153279" cy="10349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sv-SE" b="1" dirty="0"/>
          </a:p>
        </p:txBody>
      </p:sp>
      <p:sp>
        <p:nvSpPr>
          <p:cNvPr id="40" name="textruta 1">
            <a:extLst>
              <a:ext uri="{FF2B5EF4-FFF2-40B4-BE49-F238E27FC236}">
                <a16:creationId xmlns:a16="http://schemas.microsoft.com/office/drawing/2014/main" id="{C19262A4-0B06-431B-AD2C-98C895D2C967}"/>
              </a:ext>
            </a:extLst>
          </p:cNvPr>
          <p:cNvSpPr txBox="1"/>
          <p:nvPr/>
        </p:nvSpPr>
        <p:spPr>
          <a:xfrm>
            <a:off x="5814382" y="4758449"/>
            <a:ext cx="5013334" cy="9248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292400"/>
                </a:solidFill>
                <a:latin typeface="FuturaEF-Book"/>
              </a:rPr>
              <a:t>The most commonly used, renewable construction material in the world has a bright future ahead when sustainability is brought to the fore. </a:t>
            </a:r>
          </a:p>
          <a:p>
            <a:endParaRPr lang="sv-SE" b="1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6DBEAEB6-FC6A-4AC8-A91F-D9C2DF6C2D64}"/>
              </a:ext>
            </a:extLst>
          </p:cNvPr>
          <p:cNvSpPr txBox="1"/>
          <p:nvPr/>
        </p:nvSpPr>
        <p:spPr>
          <a:xfrm>
            <a:off x="785947" y="6243856"/>
            <a:ext cx="8928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</a:t>
            </a:r>
            <a:r>
              <a:rPr lang="en-US" sz="1200" dirty="0">
                <a:hlinkClick r:id="rId11"/>
              </a:rPr>
              <a:t>Swedish Forest-based Sector Research Agenda 4.0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717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3055893"/>
              </p:ext>
            </p:extLst>
          </p:nvPr>
        </p:nvGraphicFramePr>
        <p:xfrm>
          <a:off x="587376" y="334963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C1C9461F-1FAA-4D57-99D0-BBE3E508926D}"/>
              </a:ext>
            </a:extLst>
          </p:cNvPr>
          <p:cNvSpPr txBox="1"/>
          <p:nvPr/>
        </p:nvSpPr>
        <p:spPr>
          <a:xfrm>
            <a:off x="6700278" y="5615113"/>
            <a:ext cx="4785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According to the Forest Industries Survey 2018 and Statistics Sweden 2017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51996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4128117"/>
              </p:ext>
            </p:extLst>
          </p:nvPr>
        </p:nvGraphicFramePr>
        <p:xfrm>
          <a:off x="587376" y="342458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C1C9461F-1FAA-4D57-99D0-BBE3E508926D}"/>
              </a:ext>
            </a:extLst>
          </p:cNvPr>
          <p:cNvSpPr txBox="1"/>
          <p:nvPr/>
        </p:nvSpPr>
        <p:spPr>
          <a:xfrm>
            <a:off x="6818811" y="5258779"/>
            <a:ext cx="47858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Relevant goods and services producing companies according to Statistics Sweden 2017 "Expenditure on own R&amp;D by industry".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03665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60438"/>
              </p:ext>
            </p:extLst>
          </p:nvPr>
        </p:nvGraphicFramePr>
        <p:xfrm>
          <a:off x="587376" y="334963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C1C9461F-1FAA-4D57-99D0-BBE3E508926D}"/>
              </a:ext>
            </a:extLst>
          </p:cNvPr>
          <p:cNvSpPr txBox="1"/>
          <p:nvPr/>
        </p:nvSpPr>
        <p:spPr>
          <a:xfrm>
            <a:off x="6818811" y="5243789"/>
            <a:ext cx="47858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R&amp;D funded by companies, government base grants and authorities, public and private foundations and the EU according to the Swedish Forest Industries Survey 2018.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53496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8962"/>
              </p:ext>
            </p:extLst>
          </p:nvPr>
        </p:nvGraphicFramePr>
        <p:xfrm>
          <a:off x="587376" y="334963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C1C9461F-1FAA-4D57-99D0-BBE3E508926D}"/>
              </a:ext>
            </a:extLst>
          </p:cNvPr>
          <p:cNvSpPr txBox="1"/>
          <p:nvPr/>
        </p:nvSpPr>
        <p:spPr>
          <a:xfrm>
            <a:off x="6818811" y="5041424"/>
            <a:ext cx="47858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R&amp;D funded by companies, state base grants and authorities, public and private foundations and the EU according to the Forest Industries Survey 2018.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0097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BEC3D065-ABB7-4BE8-A753-F2E8AB4D5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96" y="225201"/>
            <a:ext cx="11017250" cy="863600"/>
          </a:xfrm>
        </p:spPr>
        <p:txBody>
          <a:bodyPr/>
          <a:lstStyle/>
          <a:p>
            <a:r>
              <a:rPr lang="en-US" sz="2400" dirty="0"/>
              <a:t>Government Grants for Research, an Increase of 50% in 10 Years!*</a:t>
            </a:r>
            <a:endParaRPr lang="sv-SE" sz="2400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EED2E4CF-006C-47ED-836F-DD2207811D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8963" y="1376364"/>
          <a:ext cx="11017250" cy="426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872FB79F-B147-43D8-977E-049136C56866}"/>
              </a:ext>
            </a:extLst>
          </p:cNvPr>
          <p:cNvSpPr txBox="1"/>
          <p:nvPr/>
        </p:nvSpPr>
        <p:spPr>
          <a:xfrm>
            <a:off x="587374" y="5787583"/>
            <a:ext cx="33051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Source: </a:t>
            </a:r>
            <a:r>
              <a:rPr lang="sv-SE" sz="1400" dirty="0" err="1"/>
              <a:t>Statistics</a:t>
            </a:r>
            <a:r>
              <a:rPr lang="sv-SE" sz="1400" dirty="0"/>
              <a:t> Sweden (SCB)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83236414-4D3C-47DF-9AD7-3F996756C466}"/>
              </a:ext>
            </a:extLst>
          </p:cNvPr>
          <p:cNvSpPr txBox="1"/>
          <p:nvPr/>
        </p:nvSpPr>
        <p:spPr>
          <a:xfrm>
            <a:off x="587375" y="6075146"/>
            <a:ext cx="2566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*)SEK Billion</a:t>
            </a:r>
          </a:p>
        </p:txBody>
      </p:sp>
    </p:spTree>
    <p:extLst>
      <p:ext uri="{BB962C8B-B14F-4D97-AF65-F5344CB8AC3E}">
        <p14:creationId xmlns:p14="http://schemas.microsoft.com/office/powerpoint/2010/main" val="11842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368808"/>
              </p:ext>
            </p:extLst>
          </p:nvPr>
        </p:nvGraphicFramePr>
        <p:xfrm>
          <a:off x="587376" y="334963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E91C0E1-9D8A-46AD-A821-A47E497C88A2}"/>
              </a:ext>
            </a:extLst>
          </p:cNvPr>
          <p:cNvSpPr txBox="1"/>
          <p:nvPr/>
        </p:nvSpPr>
        <p:spPr>
          <a:xfrm>
            <a:off x="587376" y="6215260"/>
            <a:ext cx="3120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Source: </a:t>
            </a:r>
            <a:r>
              <a:rPr lang="sv-SE" sz="1400" dirty="0" err="1"/>
              <a:t>Statistics</a:t>
            </a:r>
            <a:r>
              <a:rPr lang="sv-SE" sz="1400" dirty="0"/>
              <a:t> Sweden 2018</a:t>
            </a:r>
          </a:p>
        </p:txBody>
      </p:sp>
    </p:spTree>
    <p:extLst>
      <p:ext uri="{BB962C8B-B14F-4D97-AF65-F5344CB8AC3E}">
        <p14:creationId xmlns:p14="http://schemas.microsoft.com/office/powerpoint/2010/main" val="203443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52BB-1C07-4242-B861-FA1D7D2AB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779854"/>
              </p:ext>
            </p:extLst>
          </p:nvPr>
        </p:nvGraphicFramePr>
        <p:xfrm>
          <a:off x="587376" y="334963"/>
          <a:ext cx="11196637" cy="5803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C1C9461F-1FAA-4D57-99D0-BBE3E508926D}"/>
              </a:ext>
            </a:extLst>
          </p:cNvPr>
          <p:cNvSpPr txBox="1"/>
          <p:nvPr/>
        </p:nvSpPr>
        <p:spPr>
          <a:xfrm>
            <a:off x="6818811" y="5041424"/>
            <a:ext cx="47858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*)According to the Forest Industries Survey, Statistics Sweden and the EU (Excellence, Industrial Leadership and Social Challenges).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678501880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FBCFD505-5D69-43C3-8153-BC6BDEB53219}" vid="{617FE72B-4D7D-4F54-9132-0E65AB270026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52</TotalTime>
  <Words>366</Words>
  <Application>Microsoft Office PowerPoint</Application>
  <PresentationFormat>Bredbild</PresentationFormat>
  <Paragraphs>52</Paragraphs>
  <Slides>8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0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FuturaEF-Book</vt:lpstr>
      <vt:lpstr>Skogsindustrierna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Government Grants for Research, an Increase of 50% in 10 Years!*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Högberg, Oscar</dc:creator>
  <cp:lastModifiedBy>Kull, Axelina</cp:lastModifiedBy>
  <cp:revision>10</cp:revision>
  <dcterms:created xsi:type="dcterms:W3CDTF">2019-08-30T12:26:31Z</dcterms:created>
  <dcterms:modified xsi:type="dcterms:W3CDTF">2020-05-27T07:53:56Z</dcterms:modified>
</cp:coreProperties>
</file>