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4" r:id="rId2"/>
    <p:sldId id="285" r:id="rId3"/>
    <p:sldId id="286" r:id="rId4"/>
    <p:sldId id="287" r:id="rId5"/>
    <p:sldId id="288" r:id="rId6"/>
  </p:sldIdLst>
  <p:sldSz cx="12192000" cy="6858000"/>
  <p:notesSz cx="6858000" cy="9144000"/>
  <p:defaultTextStyle>
    <a:defPPr>
      <a:defRPr lang="sv-SE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3A8E3980-A42D-493A-9520-B376ACD18F40}">
          <p14:sldIdLst>
            <p14:sldId id="284"/>
            <p14:sldId id="285"/>
            <p14:sldId id="286"/>
            <p14:sldId id="287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06" autoAdjust="0"/>
    <p:restoredTop sz="94660"/>
  </p:normalViewPr>
  <p:slideViewPr>
    <p:cSldViewPr snapToGrid="0">
      <p:cViewPr varScale="1">
        <p:scale>
          <a:sx n="48" d="100"/>
          <a:sy n="48" d="100"/>
        </p:scale>
        <p:origin x="60" y="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3" d="100"/>
          <a:sy n="93" d="100"/>
        </p:scale>
        <p:origin x="22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2020-05-26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30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997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4091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E3E48A10-82CF-4701-8C18-02183AA623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980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å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2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EBBB9959-81DC-44D9-A64B-72B1666D93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295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116182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E9B5B8D-552B-4BB6-B1EE-36DE6A11AF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3516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range Cirkel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>
            <a:spLocks noChangeAspect="1"/>
          </p:cNvSpPr>
          <p:nvPr userDrawn="1"/>
        </p:nvSpPr>
        <p:spPr bwMode="ltGray">
          <a:xfrm>
            <a:off x="961630" y="734650"/>
            <a:ext cx="5400000" cy="5400000"/>
          </a:xfrm>
          <a:prstGeom prst="ellipse">
            <a:avLst/>
          </a:prstGeom>
          <a:solidFill>
            <a:schemeClr val="accent3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BEEF1900-400F-4C3E-8E6B-6FACA93CB1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4B3B106-3B72-45D8-942A-CBADDD43F7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93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 - 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35792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B6D644B-9EE8-4521-A427-10A837949F40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1386ECD2-909C-4C44-8C81-6E8DC9190D3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22A2445-6119-4D1C-9E9F-5851C19C572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97458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F378C8F-E603-4B72-BB2B-BEE67C1262D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E7F31C02-7358-4EFC-9768-C5F745CC77D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95A016CD-08EE-471B-A61B-6F457F641B7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3979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D423110-1059-4933-8B57-6505E07E35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11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bilde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1C1E26A7-5C54-4201-9CB4-E62939274D2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FCFE371-FE5A-4C0C-810B-582ED450E80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ltGray"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4148F96C-10ED-492C-B1B8-70C51AB0F8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4FC110C-B51F-45E6-AA23-9631F48E0DC1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>
            <a:extLst>
              <a:ext uri="{FF2B5EF4-FFF2-40B4-BE49-F238E27FC236}">
                <a16:creationId xmlns:a16="http://schemas.microsoft.com/office/drawing/2014/main" id="{AC0740FB-0F16-47C1-B7E8-4D5E2727E8E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C1D81187-C5EE-44F4-9F8C-0A2FBDBED9E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1240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huvud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236013" y="6119019"/>
            <a:ext cx="1548000" cy="418641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12" name="Platshållare för datum 11">
            <a:extLst>
              <a:ext uri="{FF2B5EF4-FFF2-40B4-BE49-F238E27FC236}">
                <a16:creationId xmlns:a16="http://schemas.microsoft.com/office/drawing/2014/main" id="{C87315BB-4428-4048-ADE5-1DFE4A3553F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13" name="Platshållare för sidfot 12">
            <a:extLst>
              <a:ext uri="{FF2B5EF4-FFF2-40B4-BE49-F238E27FC236}">
                <a16:creationId xmlns:a16="http://schemas.microsoft.com/office/drawing/2014/main" id="{18F4746B-181F-480B-810C-391AE7E5156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63BE905A-C1C1-435A-A082-EE7466F3FF3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7760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02EF64F-2565-436A-9AB2-13AB4A1BA4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5D4EB70-EDCF-457F-9067-A69C5DAA59CB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0867899D-2326-4585-8722-5C53F69CE4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87837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sv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6094944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D5E7E334-6FBE-40FD-A14D-F98B865135D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183835" y="6119548"/>
            <a:ext cx="1602000" cy="416452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1358E7D-85F8-4B3D-B6CC-6581056ED697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B2C57BA-C78A-47F6-A270-FAC3766AC4D7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852CDB1-073C-4AF5-B792-8E113A2ADBE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3057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 - bild 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2C8DF9E-959D-46DF-9B62-ED4E9BAD896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E81213-9F2C-4131-BB0F-BED211D8215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0047D06-1D6B-4009-B905-7586E34A762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96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vå delar - grön, bild V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bild 3">
            <a:extLst>
              <a:ext uri="{FF2B5EF4-FFF2-40B4-BE49-F238E27FC236}">
                <a16:creationId xmlns:a16="http://schemas.microsoft.com/office/drawing/2014/main" id="{3472F375-C04E-4F50-9E5E-F3F1E129633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 bwMode="ltGray">
          <a:xfrm>
            <a:off x="177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v-SE" dirty="0"/>
              <a:t>Infoga bild från Picture Library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696253" y="334963"/>
            <a:ext cx="4908372" cy="8636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1834254C-9BAD-4CF9-998E-CD43CA70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6253" y="1381126"/>
            <a:ext cx="4908372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84CA87DF-4AC5-45EB-BFDC-785447AF73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728ED47-5F67-4CE5-967A-7EF3F8185D2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FA9207C-D4EB-468D-88BD-EC6754FA68F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DBC1A3FC-6E94-49F5-9E44-7405D16A9C1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891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27846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3007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8356836A-C2D1-4460-B60D-C911204C1B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9446" y="3296274"/>
            <a:ext cx="2627999" cy="71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238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772DB273-B5C5-4782-9282-EF3057F75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9" y="3298655"/>
            <a:ext cx="2717999" cy="70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17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52106" y="3429000"/>
            <a:ext cx="6480000" cy="972000"/>
          </a:xfrm>
        </p:spPr>
        <p:txBody>
          <a:bodyPr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52106" y="4653635"/>
            <a:ext cx="6480000" cy="1126454"/>
          </a:xfrm>
        </p:spPr>
        <p:txBody>
          <a:bodyPr/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CCB8450D-A2C5-41E6-90B4-4790EE20FE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5" y="6119548"/>
            <a:ext cx="1602000" cy="41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4740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03B4DFB8-F950-4A06-A2E3-813C8C10AE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8958" y="3298654"/>
            <a:ext cx="2717999" cy="706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98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0414B1B-0A49-49BF-AED0-F0D4D1264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963" y="1376363"/>
            <a:ext cx="11017250" cy="4403725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auto"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2369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7306830-D009-44E7-9999-8F087D80120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51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 - svar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>
          <a:xfrm>
            <a:off x="586581" y="3429000"/>
            <a:ext cx="5508625" cy="235108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52105" y="3657600"/>
            <a:ext cx="4778371" cy="972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52106" y="4653634"/>
            <a:ext cx="4778370" cy="766454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D2F07973-0CF3-41E4-BD09-0033374AFE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329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Cirkel - huvud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5626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ön Cirkel - vit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 3">
            <a:extLst>
              <a:ext uri="{FF2B5EF4-FFF2-40B4-BE49-F238E27FC236}">
                <a16:creationId xmlns:a16="http://schemas.microsoft.com/office/drawing/2014/main" id="{E21E450F-9D0B-47E9-8C26-3A203CB5AF67}"/>
              </a:ext>
            </a:extLst>
          </p:cNvPr>
          <p:cNvSpPr/>
          <p:nvPr userDrawn="1"/>
        </p:nvSpPr>
        <p:spPr bwMode="ltGray">
          <a:xfrm>
            <a:off x="961630" y="734650"/>
            <a:ext cx="5399999" cy="5399999"/>
          </a:xfrm>
          <a:prstGeom prst="ellipse">
            <a:avLst/>
          </a:prstGeom>
          <a:solidFill>
            <a:schemeClr val="accent1">
              <a:alpha val="6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95055" y="2019300"/>
            <a:ext cx="3960000" cy="9720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5">
            <a:extLst>
              <a:ext uri="{FF2B5EF4-FFF2-40B4-BE49-F238E27FC236}">
                <a16:creationId xmlns:a16="http://schemas.microsoft.com/office/drawing/2014/main" id="{1724C944-43DC-4C6C-BDDD-F11A7C212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95450" y="3429000"/>
            <a:ext cx="3959225" cy="1495425"/>
          </a:xfrm>
        </p:spPr>
        <p:txBody>
          <a:bodyPr>
            <a:norm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232194" indent="0">
              <a:buFontTx/>
              <a:buNone/>
              <a:defRPr>
                <a:solidFill>
                  <a:schemeClr val="bg1"/>
                </a:solidFill>
              </a:defRPr>
            </a:lvl2pPr>
            <a:lvl3pPr marL="462589" indent="0">
              <a:buFontTx/>
              <a:buNone/>
              <a:defRPr>
                <a:solidFill>
                  <a:schemeClr val="bg1"/>
                </a:solidFill>
              </a:defRPr>
            </a:lvl3pPr>
            <a:lvl4pPr marL="692983" indent="0">
              <a:buFontTx/>
              <a:buNone/>
              <a:defRPr>
                <a:solidFill>
                  <a:schemeClr val="bg1"/>
                </a:solidFill>
              </a:defRPr>
            </a:lvl4pPr>
            <a:lvl5pPr marL="887378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D63016D6-B7B5-4A44-8AB9-B90057EA83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183834" y="6119547"/>
            <a:ext cx="1602000" cy="416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98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88963" y="1376363"/>
            <a:ext cx="11017250" cy="44037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5228088" y="6115578"/>
            <a:ext cx="864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20xx-xx-xx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6827" y="6117696"/>
            <a:ext cx="4247629" cy="408517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588963" y="6117167"/>
            <a:ext cx="288000" cy="40745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45303-2AAE-45D1-913A-B06AE6474513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A7E76242-25BD-4163-AD1C-F641E0509515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36013" y="6119019"/>
            <a:ext cx="1548000" cy="41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56" r:id="rId3"/>
    <p:sldLayoutId id="2147483650" r:id="rId4"/>
    <p:sldLayoutId id="2147483658" r:id="rId5"/>
    <p:sldLayoutId id="2147483659" r:id="rId6"/>
    <p:sldLayoutId id="2147483651" r:id="rId7"/>
    <p:sldLayoutId id="2147483664" r:id="rId8"/>
    <p:sldLayoutId id="2147483673" r:id="rId9"/>
    <p:sldLayoutId id="2147483674" r:id="rId10"/>
    <p:sldLayoutId id="2147483675" r:id="rId11"/>
    <p:sldLayoutId id="2147483676" r:id="rId12"/>
    <p:sldLayoutId id="2147483665" r:id="rId13"/>
    <p:sldLayoutId id="2147483677" r:id="rId14"/>
    <p:sldLayoutId id="2147483678" r:id="rId15"/>
    <p:sldLayoutId id="2147483663" r:id="rId16"/>
    <p:sldLayoutId id="2147483679" r:id="rId17"/>
    <p:sldLayoutId id="2147483667" r:id="rId18"/>
    <p:sldLayoutId id="2147483668" r:id="rId19"/>
    <p:sldLayoutId id="2147483660" r:id="rId20"/>
    <p:sldLayoutId id="2147483652" r:id="rId21"/>
    <p:sldLayoutId id="2147483669" r:id="rId22"/>
    <p:sldLayoutId id="2147483670" r:id="rId23"/>
    <p:sldLayoutId id="2147483661" r:id="rId24"/>
    <p:sldLayoutId id="2147483662" r:id="rId25"/>
    <p:sldLayoutId id="2147483654" r:id="rId26"/>
    <p:sldLayoutId id="2147483655" r:id="rId27"/>
    <p:sldLayoutId id="2147483666" r:id="rId28"/>
    <p:sldLayoutId id="2147483671" r:id="rId29"/>
    <p:sldLayoutId id="2147483672" r:id="rId30"/>
  </p:sldLayoutIdLs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60788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1183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21577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5972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370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orient="horz" pos="3853" userDrawn="1">
          <p15:clr>
            <a:srgbClr val="F26B43"/>
          </p15:clr>
        </p15:guide>
        <p15:guide id="6" orient="horz" pos="3641" userDrawn="1">
          <p15:clr>
            <a:srgbClr val="F26B43"/>
          </p15:clr>
        </p15:guide>
        <p15:guide id="7" orient="horz" pos="867" userDrawn="1">
          <p15:clr>
            <a:srgbClr val="F26B43"/>
          </p15:clr>
        </p15:guide>
        <p15:guide id="8" orient="horz" pos="755" userDrawn="1">
          <p15:clr>
            <a:srgbClr val="F26B43"/>
          </p15:clr>
        </p15:guide>
        <p15:guide id="9" orient="horz" pos="211" userDrawn="1">
          <p15:clr>
            <a:srgbClr val="F26B43"/>
          </p15:clr>
        </p15:guide>
        <p15:guide id="10" orient="horz" pos="4111" userDrawn="1">
          <p15:clr>
            <a:srgbClr val="F26B43"/>
          </p15:clr>
        </p15:guide>
        <p15:guide id="11" pos="731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9">
            <a:extLst>
              <a:ext uri="{FF2B5EF4-FFF2-40B4-BE49-F238E27FC236}">
                <a16:creationId xmlns:a16="http://schemas.microsoft.com/office/drawing/2014/main" id="{8B66E89B-612E-45F2-BCD3-00E19FA138F1}"/>
              </a:ext>
            </a:extLst>
          </p:cNvPr>
          <p:cNvSpPr txBox="1">
            <a:spLocks/>
          </p:cNvSpPr>
          <p:nvPr/>
        </p:nvSpPr>
        <p:spPr>
          <a:xfrm>
            <a:off x="588963" y="334963"/>
            <a:ext cx="11017250" cy="8636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1"/>
                </a:solidFill>
              </a:rPr>
              <a:t>Recovered Paper in Sweden 1980-2019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5FC167FF-733B-4103-B30F-0B18A5A9C5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21" y="1487359"/>
            <a:ext cx="11022523" cy="457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386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1">
            <a:extLst>
              <a:ext uri="{FF2B5EF4-FFF2-40B4-BE49-F238E27FC236}">
                <a16:creationId xmlns:a16="http://schemas.microsoft.com/office/drawing/2014/main" id="{9A423D1E-3D4F-4B4C-8709-C5D088DE74D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632" y="354013"/>
            <a:ext cx="11585368" cy="863600"/>
          </a:xfrm>
        </p:spPr>
        <p:txBody>
          <a:bodyPr/>
          <a:lstStyle/>
          <a:p>
            <a:r>
              <a:rPr lang="en-US" sz="3200" dirty="0"/>
              <a:t>Interference Grade of Recovery Paper 2019</a:t>
            </a:r>
            <a:br>
              <a:rPr lang="sv-SE" sz="3200" dirty="0"/>
            </a:br>
            <a:r>
              <a:rPr lang="en-US" sz="2800" b="0" dirty="0"/>
              <a:t>Different Paper Qualities</a:t>
            </a:r>
            <a:endParaRPr lang="en-US" dirty="0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E66103DB-8524-4621-BD73-97824CDF04A0}"/>
              </a:ext>
            </a:extLst>
          </p:cNvPr>
          <p:cNvSpPr txBox="1">
            <a:spLocks noChangeArrowheads="1"/>
          </p:cNvSpPr>
          <p:nvPr/>
        </p:nvSpPr>
        <p:spPr>
          <a:xfrm>
            <a:off x="455864" y="418973"/>
            <a:ext cx="8280400" cy="75600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sv-SE" sz="2400" b="0" dirty="0"/>
          </a:p>
        </p:txBody>
      </p:sp>
      <p:sp>
        <p:nvSpPr>
          <p:cNvPr id="32" name="Text Box 5">
            <a:extLst>
              <a:ext uri="{FF2B5EF4-FFF2-40B4-BE49-F238E27FC236}">
                <a16:creationId xmlns:a16="http://schemas.microsoft.com/office/drawing/2014/main" id="{CAB102E0-4BCF-4175-B958-FD4C01EB6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35813" y="923098"/>
            <a:ext cx="18415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sz="1600">
              <a:solidFill>
                <a:schemeClr val="tx1"/>
              </a:solidFill>
            </a:endParaRPr>
          </a:p>
        </p:txBody>
      </p:sp>
      <p:sp>
        <p:nvSpPr>
          <p:cNvPr id="52" name="Platshållare för text 1">
            <a:extLst>
              <a:ext uri="{FF2B5EF4-FFF2-40B4-BE49-F238E27FC236}">
                <a16:creationId xmlns:a16="http://schemas.microsoft.com/office/drawing/2014/main" id="{25E5F210-C2F7-42C8-A942-121D90078CD4}"/>
              </a:ext>
            </a:extLst>
          </p:cNvPr>
          <p:cNvSpPr txBox="1">
            <a:spLocks/>
          </p:cNvSpPr>
          <p:nvPr/>
        </p:nvSpPr>
        <p:spPr>
          <a:xfrm>
            <a:off x="588962" y="5682223"/>
            <a:ext cx="7690742" cy="6411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594" indent="-228594" algn="l" defTabSz="914377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0788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1183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21577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15972" indent="-228594" algn="l" defTabSz="914377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sv-SE" b="0" dirty="0"/>
            </a:br>
            <a:r>
              <a:rPr lang="en-US" b="0" dirty="0"/>
              <a:t>Source: Swedish Forest Industries Federation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567E8D6D-D8C8-4B7C-B08C-54E3B6C24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632" y="1413977"/>
            <a:ext cx="9791025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6E715275-78E7-4B83-B074-B677804E491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8963" y="334963"/>
            <a:ext cx="11603037" cy="863600"/>
          </a:xfrm>
        </p:spPr>
        <p:txBody>
          <a:bodyPr/>
          <a:lstStyle/>
          <a:p>
            <a:pPr fontAlgn="base">
              <a:spcAft>
                <a:spcPct val="0"/>
              </a:spcAft>
            </a:pPr>
            <a:r>
              <a:rPr lang="sv-SE" sz="3200" dirty="0"/>
              <a:t>Recycling* </a:t>
            </a:r>
            <a:r>
              <a:rPr lang="sv-SE" sz="3200" dirty="0" err="1"/>
              <a:t>of</a:t>
            </a:r>
            <a:r>
              <a:rPr lang="sv-SE" sz="3200" dirty="0"/>
              <a:t> Waste Materials 2001-2018</a:t>
            </a:r>
            <a:br>
              <a:rPr lang="sv-SE" sz="3200" dirty="0"/>
            </a:br>
            <a:r>
              <a:rPr lang="sv-SE" sz="2000" b="0" dirty="0"/>
              <a:t>From the Swedish Pulp- and Paper Industry  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AB5271ED-42BA-4107-8A2F-F6332A9D3EB0}"/>
              </a:ext>
            </a:extLst>
          </p:cNvPr>
          <p:cNvSpPr/>
          <p:nvPr/>
        </p:nvSpPr>
        <p:spPr>
          <a:xfrm>
            <a:off x="1066799" y="5727055"/>
            <a:ext cx="82634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200" dirty="0">
                <a:solidFill>
                  <a:srgbClr val="000000"/>
                </a:solidFill>
              </a:rPr>
              <a:t>*</a:t>
            </a:r>
            <a:r>
              <a:rPr lang="en-US" sz="1200" dirty="0">
                <a:solidFill>
                  <a:srgbClr val="000000"/>
                </a:solidFill>
              </a:rPr>
              <a:t>Percentage of material and energy recycling and other recovery of the total amount of waste, dry weight.</a:t>
            </a:r>
            <a:endParaRPr lang="sv-SE" sz="1200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v-SE" sz="1200" dirty="0">
                <a:solidFill>
                  <a:srgbClr val="000000"/>
                </a:solidFill>
              </a:rPr>
              <a:t>**</a:t>
            </a:r>
            <a:r>
              <a:rPr lang="en-US" sz="1200" dirty="0">
                <a:solidFill>
                  <a:srgbClr val="000000"/>
                </a:solidFill>
              </a:rPr>
              <a:t>As of 2011, bark is not included.</a:t>
            </a:r>
            <a:endParaRPr lang="sv-SE" sz="1200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D0F75732-C7AF-4C82-A07E-23B5F0F6D04F}"/>
              </a:ext>
            </a:extLst>
          </p:cNvPr>
          <p:cNvSpPr/>
          <p:nvPr/>
        </p:nvSpPr>
        <p:spPr>
          <a:xfrm>
            <a:off x="982807" y="6249214"/>
            <a:ext cx="55579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sz="1200" dirty="0">
                <a:solidFill>
                  <a:srgbClr val="000000"/>
                </a:solidFill>
              </a:rPr>
              <a:t> Source: Swedish Forest </a:t>
            </a:r>
            <a:r>
              <a:rPr lang="sv-SE" sz="1200" dirty="0" err="1">
                <a:solidFill>
                  <a:srgbClr val="000000"/>
                </a:solidFill>
              </a:rPr>
              <a:t>Industries</a:t>
            </a:r>
            <a:r>
              <a:rPr lang="sv-SE" sz="1200" dirty="0">
                <a:solidFill>
                  <a:srgbClr val="000000"/>
                </a:solidFill>
              </a:rPr>
              <a:t> </a:t>
            </a:r>
            <a:r>
              <a:rPr lang="sv-SE" sz="1200" dirty="0" err="1">
                <a:solidFill>
                  <a:srgbClr val="000000"/>
                </a:solidFill>
              </a:rPr>
              <a:t>Federation´s</a:t>
            </a:r>
            <a:r>
              <a:rPr lang="sv-SE" sz="1200" dirty="0">
                <a:solidFill>
                  <a:srgbClr val="000000"/>
                </a:solidFill>
              </a:rPr>
              <a:t> </a:t>
            </a:r>
            <a:r>
              <a:rPr lang="sv-SE" sz="1200" dirty="0" err="1">
                <a:solidFill>
                  <a:srgbClr val="000000"/>
                </a:solidFill>
              </a:rPr>
              <a:t>environmental</a:t>
            </a:r>
            <a:r>
              <a:rPr lang="sv-SE" sz="1200" dirty="0">
                <a:solidFill>
                  <a:srgbClr val="000000"/>
                </a:solidFill>
              </a:rPr>
              <a:t> </a:t>
            </a:r>
            <a:r>
              <a:rPr lang="sv-SE" sz="1200" dirty="0" err="1">
                <a:solidFill>
                  <a:srgbClr val="000000"/>
                </a:solidFill>
              </a:rPr>
              <a:t>database</a:t>
            </a:r>
            <a:endParaRPr lang="sv-SE" sz="1200" dirty="0">
              <a:solidFill>
                <a:srgbClr val="FFFFFF"/>
              </a:solidFill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1C208620-29B0-4027-B255-8A6EB4D805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11" y="1325362"/>
            <a:ext cx="11022523" cy="440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15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7C526D30-38FD-4D5D-A262-8BC587CA9C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87786" y="396875"/>
            <a:ext cx="11604214" cy="906463"/>
          </a:xfrm>
        </p:spPr>
        <p:txBody>
          <a:bodyPr/>
          <a:lstStyle/>
          <a:p>
            <a:r>
              <a:rPr lang="en-US" dirty="0"/>
              <a:t>Consumption and Material Recycling of Paper 2018 </a:t>
            </a:r>
            <a:br>
              <a:rPr lang="en-US" dirty="0"/>
            </a:br>
            <a:r>
              <a:rPr lang="en-US" sz="2400" b="0" dirty="0"/>
              <a:t>as well as the percentage of material recycling as a percentage of consumption</a:t>
            </a:r>
            <a:r>
              <a:rPr lang="sv-SE" sz="2400" b="0" dirty="0"/>
              <a:t> 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8E828AE3-D226-4372-94A8-B5C03672BA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652" y="6246038"/>
            <a:ext cx="65932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sv-SE" sz="1200" dirty="0"/>
              <a:t>Source</a:t>
            </a:r>
            <a:r>
              <a:rPr lang="sv-SE" sz="1200" dirty="0">
                <a:latin typeface="+mn-lt"/>
              </a:rPr>
              <a:t>: Förpacknings och Tidningsinsamlingen, Swedish Forest </a:t>
            </a:r>
            <a:r>
              <a:rPr lang="sv-SE" sz="1200" dirty="0" err="1">
                <a:latin typeface="+mn-lt"/>
              </a:rPr>
              <a:t>Industries</a:t>
            </a:r>
            <a:r>
              <a:rPr lang="sv-SE" sz="1200" dirty="0">
                <a:latin typeface="+mn-lt"/>
              </a:rPr>
              <a:t> Federation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45764F4-66AF-45A9-9BD3-43337BB1F648}"/>
              </a:ext>
            </a:extLst>
          </p:cNvPr>
          <p:cNvSpPr txBox="1"/>
          <p:nvPr/>
        </p:nvSpPr>
        <p:spPr>
          <a:xfrm>
            <a:off x="988653" y="5674509"/>
            <a:ext cx="27621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* </a:t>
            </a:r>
            <a:r>
              <a:rPr lang="en-US" sz="1200" dirty="0"/>
              <a:t>Estimated material recycling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18A446EB-5625-49E3-B3DF-3D18400305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786" y="1721761"/>
            <a:ext cx="11016427" cy="44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36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6F6381F0-F0A0-4EC7-A1C1-2E121DDD80A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93713" y="334963"/>
            <a:ext cx="11698287" cy="863600"/>
          </a:xfrm>
        </p:spPr>
        <p:txBody>
          <a:bodyPr/>
          <a:lstStyle/>
          <a:p>
            <a:r>
              <a:rPr lang="en-US" sz="2800" dirty="0"/>
              <a:t>Recovered Paper as Raw Material in the Paper Industry 2018</a:t>
            </a:r>
            <a:br>
              <a:rPr lang="en-US" sz="2800" dirty="0"/>
            </a:br>
            <a:r>
              <a:rPr lang="en-US" sz="2400" b="0" dirty="0"/>
              <a:t>Grades Recovered &amp; Grades Produced</a:t>
            </a:r>
            <a:endParaRPr lang="sv-SE" sz="2800" dirty="0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13A431ED-884E-4F99-8346-C3D6EE9D41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26" y="1675679"/>
            <a:ext cx="10498222" cy="440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736507"/>
      </p:ext>
    </p:extLst>
  </p:cSld>
  <p:clrMapOvr>
    <a:masterClrMapping/>
  </p:clrMapOvr>
</p:sld>
</file>

<file path=ppt/theme/theme1.xml><?xml version="1.0" encoding="utf-8"?>
<a:theme xmlns:a="http://schemas.openxmlformats.org/drawingml/2006/main" name="Skogsindustriern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93B378"/>
      </a:accent1>
      <a:accent2>
        <a:srgbClr val="7992A5"/>
      </a:accent2>
      <a:accent3>
        <a:srgbClr val="F08046"/>
      </a:accent3>
      <a:accent4>
        <a:srgbClr val="E5F6DC"/>
      </a:accent4>
      <a:accent5>
        <a:srgbClr val="96B5A8"/>
      </a:accent5>
      <a:accent6>
        <a:srgbClr val="E0F9EA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kogsindustrierna 16x9.potx" id="{6FC1845B-987F-4B3D-9DD3-EBEBC1C02183}" vid="{93D2A11F-F7EC-450C-86B2-15E8F524E372}"/>
    </a:ext>
  </a:extLst>
</a:theme>
</file>

<file path=ppt/theme/theme2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Skogsindustrierna_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E0F9EA"/>
      </a:accent1>
      <a:accent2>
        <a:srgbClr val="93B379"/>
      </a:accent2>
      <a:accent3>
        <a:srgbClr val="93B5A5"/>
      </a:accent3>
      <a:accent4>
        <a:srgbClr val="7992A5"/>
      </a:accent4>
      <a:accent5>
        <a:srgbClr val="FF8134"/>
      </a:accent5>
      <a:accent6>
        <a:srgbClr val="E5F6DC"/>
      </a:accent6>
      <a:hlink>
        <a:srgbClr val="0563C1"/>
      </a:hlink>
      <a:folHlink>
        <a:srgbClr val="954F72"/>
      </a:folHlink>
    </a:clrScheme>
    <a:fontScheme name="Skogsindustrierna_Fonts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Skogsindustrierna 16x9</Template>
  <TotalTime>73</TotalTime>
  <Words>128</Words>
  <Application>Microsoft Office PowerPoint</Application>
  <PresentationFormat>Bredbild</PresentationFormat>
  <Paragraphs>11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Skogsindustrierna</vt:lpstr>
      <vt:lpstr>PowerPoint-presentation</vt:lpstr>
      <vt:lpstr>Interference Grade of Recovery Paper 2019 Different Paper Qualities</vt:lpstr>
      <vt:lpstr>Recycling* of Waste Materials 2001-2018 From the Swedish Pulp- and Paper Industry  </vt:lpstr>
      <vt:lpstr>Consumption and Material Recycling of Paper 2018  as well as the percentage of material recycling as a percentage of consumption </vt:lpstr>
      <vt:lpstr>Recovered Paper as Raw Material in the Paper Industry 2018 Grades Recovered &amp; Grades Produced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Mattisson, Patrick</dc:creator>
  <cp:lastModifiedBy>Kull, Axelina</cp:lastModifiedBy>
  <cp:revision>13</cp:revision>
  <dcterms:created xsi:type="dcterms:W3CDTF">2019-08-12T13:22:52Z</dcterms:created>
  <dcterms:modified xsi:type="dcterms:W3CDTF">2020-05-26T14:02:58Z</dcterms:modified>
</cp:coreProperties>
</file>