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4" r:id="rId2"/>
    <p:sldId id="285" r:id="rId3"/>
    <p:sldId id="286" r:id="rId4"/>
    <p:sldId id="287" r:id="rId5"/>
    <p:sldId id="288" r:id="rId6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06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E48A10-82CF-4701-8C18-02183AA62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E9B5B8D-552B-4BB6-B1EE-36DE6A11A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B3B106-3B72-45D8-942A-CBADDD43F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D423110-1059-4933-8B57-6505E07E35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4CA87DF-4AC5-45EB-BFDC-785447AF7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356836A-C2D1-4460-B60D-C911204C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446" y="3296274"/>
            <a:ext cx="2627999" cy="71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72DB273-B5C5-4782-9282-EF3057F75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9" y="3298655"/>
            <a:ext cx="2717999" cy="7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CB8450D-A2C5-41E6-90B4-4790EE20F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5" y="6119548"/>
            <a:ext cx="1602000" cy="41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3B4DFB8-F950-4A06-A2E3-813C8C10A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8" y="3298654"/>
            <a:ext cx="2717999" cy="7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7306830-D009-44E7-9999-8F087D801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2F07973-0CF3-41E4-BD09-0033374AFE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63016D6-B7B5-4A44-8AB9-B90057EA8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7E76242-25BD-4163-AD1C-F641E0509515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013" y="6119019"/>
            <a:ext cx="1548000" cy="41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9">
            <a:extLst>
              <a:ext uri="{FF2B5EF4-FFF2-40B4-BE49-F238E27FC236}">
                <a16:creationId xmlns:a16="http://schemas.microsoft.com/office/drawing/2014/main" id="{8B66E89B-612E-45F2-BCD3-00E19FA138F1}"/>
              </a:ext>
            </a:extLst>
          </p:cNvPr>
          <p:cNvSpPr txBox="1">
            <a:spLocks/>
          </p:cNvSpPr>
          <p:nvPr/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1"/>
                </a:solidFill>
              </a:rPr>
              <a:t>Recovered Paper in Sweden 1980-2019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5FC167FF-733B-4103-B30F-0B18A5A9C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21" y="1487359"/>
            <a:ext cx="11022523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1">
            <a:extLst>
              <a:ext uri="{FF2B5EF4-FFF2-40B4-BE49-F238E27FC236}">
                <a16:creationId xmlns:a16="http://schemas.microsoft.com/office/drawing/2014/main" id="{9A423D1E-3D4F-4B4C-8709-C5D088DE74D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6632" y="354013"/>
            <a:ext cx="11585368" cy="863600"/>
          </a:xfrm>
        </p:spPr>
        <p:txBody>
          <a:bodyPr/>
          <a:lstStyle/>
          <a:p>
            <a:r>
              <a:rPr lang="en-US" sz="3200" dirty="0"/>
              <a:t>Interference Grade of Recovery Paper 2019</a:t>
            </a:r>
            <a:br>
              <a:rPr lang="sv-SE" sz="3200" dirty="0"/>
            </a:br>
            <a:r>
              <a:rPr lang="en-US" sz="2800" b="0" dirty="0"/>
              <a:t>Different Paper Qualities</a:t>
            </a:r>
            <a:endParaRPr lang="en-US" dirty="0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E66103DB-8524-4621-BD73-97824CDF04A0}"/>
              </a:ext>
            </a:extLst>
          </p:cNvPr>
          <p:cNvSpPr txBox="1">
            <a:spLocks noChangeArrowheads="1"/>
          </p:cNvSpPr>
          <p:nvPr/>
        </p:nvSpPr>
        <p:spPr>
          <a:xfrm>
            <a:off x="455864" y="418973"/>
            <a:ext cx="8280400" cy="7560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2400" b="0" dirty="0"/>
          </a:p>
        </p:txBody>
      </p:sp>
      <p:sp>
        <p:nvSpPr>
          <p:cNvPr id="32" name="Text Box 5">
            <a:extLst>
              <a:ext uri="{FF2B5EF4-FFF2-40B4-BE49-F238E27FC236}">
                <a16:creationId xmlns:a16="http://schemas.microsoft.com/office/drawing/2014/main" id="{CAB102E0-4BCF-4175-B958-FD4C01EB6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5813" y="923098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sz="1600">
              <a:solidFill>
                <a:schemeClr val="tx1"/>
              </a:solidFill>
            </a:endParaRPr>
          </a:p>
        </p:txBody>
      </p:sp>
      <p:sp>
        <p:nvSpPr>
          <p:cNvPr id="52" name="Platshållare för text 1">
            <a:extLst>
              <a:ext uri="{FF2B5EF4-FFF2-40B4-BE49-F238E27FC236}">
                <a16:creationId xmlns:a16="http://schemas.microsoft.com/office/drawing/2014/main" id="{25E5F210-C2F7-42C8-A942-121D90078CD4}"/>
              </a:ext>
            </a:extLst>
          </p:cNvPr>
          <p:cNvSpPr txBox="1">
            <a:spLocks/>
          </p:cNvSpPr>
          <p:nvPr/>
        </p:nvSpPr>
        <p:spPr>
          <a:xfrm>
            <a:off x="588962" y="5682223"/>
            <a:ext cx="7690742" cy="641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sv-SE" b="0" dirty="0"/>
            </a:br>
            <a:r>
              <a:rPr lang="en-US" b="0" dirty="0"/>
              <a:t>Source: Swedish Forest Industries Federation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567E8D6D-D8C8-4B7C-B08C-54E3B6C24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32" y="1413977"/>
            <a:ext cx="9791025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E715275-78E7-4B83-B074-B677804E491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8963" y="334963"/>
            <a:ext cx="11603037" cy="863600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sv-SE" sz="3200" dirty="0"/>
              <a:t>Recycling* </a:t>
            </a:r>
            <a:r>
              <a:rPr lang="sv-SE" sz="3200" dirty="0" err="1"/>
              <a:t>of</a:t>
            </a:r>
            <a:r>
              <a:rPr lang="sv-SE" sz="3200" dirty="0"/>
              <a:t> Waste Materials 2001-2018</a:t>
            </a:r>
            <a:br>
              <a:rPr lang="sv-SE" sz="3200" dirty="0"/>
            </a:br>
            <a:r>
              <a:rPr lang="sv-SE" sz="2000" b="0" dirty="0"/>
              <a:t>From the Swedish Pulp- and Paper Industry  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B5271ED-42BA-4107-8A2F-F6332A9D3EB0}"/>
              </a:ext>
            </a:extLst>
          </p:cNvPr>
          <p:cNvSpPr/>
          <p:nvPr/>
        </p:nvSpPr>
        <p:spPr>
          <a:xfrm>
            <a:off x="1066799" y="5727055"/>
            <a:ext cx="82634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200" dirty="0">
                <a:solidFill>
                  <a:srgbClr val="000000"/>
                </a:solidFill>
              </a:rPr>
              <a:t>*</a:t>
            </a:r>
            <a:r>
              <a:rPr lang="en-US" sz="1200" dirty="0">
                <a:solidFill>
                  <a:srgbClr val="000000"/>
                </a:solidFill>
              </a:rPr>
              <a:t>Percentage of material and energy recycling and other recovery of the total amount of waste, dry weight.</a:t>
            </a:r>
            <a:endParaRPr lang="sv-SE" sz="1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1200" dirty="0">
                <a:solidFill>
                  <a:srgbClr val="000000"/>
                </a:solidFill>
              </a:rPr>
              <a:t>**</a:t>
            </a:r>
            <a:r>
              <a:rPr lang="en-US" sz="1200" dirty="0">
                <a:solidFill>
                  <a:srgbClr val="000000"/>
                </a:solidFill>
              </a:rPr>
              <a:t>As of 2011, bark is not included.</a:t>
            </a:r>
            <a:endParaRPr lang="sv-SE" sz="12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0F75732-C7AF-4C82-A07E-23B5F0F6D04F}"/>
              </a:ext>
            </a:extLst>
          </p:cNvPr>
          <p:cNvSpPr/>
          <p:nvPr/>
        </p:nvSpPr>
        <p:spPr>
          <a:xfrm>
            <a:off x="982807" y="6249214"/>
            <a:ext cx="5557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sz="1200" dirty="0">
                <a:solidFill>
                  <a:srgbClr val="000000"/>
                </a:solidFill>
              </a:rPr>
              <a:t> Source: Swedish Forest </a:t>
            </a:r>
            <a:r>
              <a:rPr lang="sv-SE" sz="1200" dirty="0" err="1">
                <a:solidFill>
                  <a:srgbClr val="000000"/>
                </a:solidFill>
              </a:rPr>
              <a:t>Industries</a:t>
            </a:r>
            <a:r>
              <a:rPr lang="sv-SE" sz="1200" dirty="0">
                <a:solidFill>
                  <a:srgbClr val="000000"/>
                </a:solidFill>
              </a:rPr>
              <a:t> </a:t>
            </a:r>
            <a:r>
              <a:rPr lang="sv-SE" sz="1200" dirty="0" err="1">
                <a:solidFill>
                  <a:srgbClr val="000000"/>
                </a:solidFill>
              </a:rPr>
              <a:t>Federation´s</a:t>
            </a:r>
            <a:r>
              <a:rPr lang="sv-SE" sz="1200" dirty="0">
                <a:solidFill>
                  <a:srgbClr val="000000"/>
                </a:solidFill>
              </a:rPr>
              <a:t> </a:t>
            </a:r>
            <a:r>
              <a:rPr lang="sv-SE" sz="1200" dirty="0" err="1">
                <a:solidFill>
                  <a:srgbClr val="000000"/>
                </a:solidFill>
              </a:rPr>
              <a:t>environmental</a:t>
            </a:r>
            <a:r>
              <a:rPr lang="sv-SE" sz="1200" dirty="0">
                <a:solidFill>
                  <a:srgbClr val="000000"/>
                </a:solidFill>
              </a:rPr>
              <a:t> </a:t>
            </a:r>
            <a:r>
              <a:rPr lang="sv-SE" sz="1200" dirty="0" err="1">
                <a:solidFill>
                  <a:srgbClr val="000000"/>
                </a:solidFill>
              </a:rPr>
              <a:t>database</a:t>
            </a:r>
            <a:endParaRPr lang="sv-SE" sz="1200" dirty="0">
              <a:solidFill>
                <a:srgbClr val="FFFFFF"/>
              </a:solidFill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C208620-29B0-4027-B255-8A6EB4D80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11" y="1325362"/>
            <a:ext cx="11022523" cy="4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7C526D30-38FD-4D5D-A262-8BC587CA9C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7786" y="396875"/>
            <a:ext cx="11604214" cy="906463"/>
          </a:xfrm>
        </p:spPr>
        <p:txBody>
          <a:bodyPr/>
          <a:lstStyle/>
          <a:p>
            <a:r>
              <a:rPr lang="en-US" dirty="0"/>
              <a:t>Consumption and Material Recycling of Paper 2018 </a:t>
            </a:r>
            <a:br>
              <a:rPr lang="en-US" dirty="0"/>
            </a:br>
            <a:r>
              <a:rPr lang="en-US" sz="2400" b="0" dirty="0"/>
              <a:t>as well as the percentage of material recycling as a percentage of consumption</a:t>
            </a:r>
            <a:r>
              <a:rPr lang="sv-SE" sz="2400" b="0" dirty="0"/>
              <a:t>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8E828AE3-D226-4372-94A8-B5C03672B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652" y="6246038"/>
            <a:ext cx="6593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200" dirty="0"/>
              <a:t>Source</a:t>
            </a:r>
            <a:r>
              <a:rPr lang="sv-SE" sz="1200" dirty="0">
                <a:latin typeface="+mn-lt"/>
              </a:rPr>
              <a:t>: Förpacknings och Tidningsinsamlingen, Swedish Forest </a:t>
            </a:r>
            <a:r>
              <a:rPr lang="sv-SE" sz="1200" dirty="0" err="1">
                <a:latin typeface="+mn-lt"/>
              </a:rPr>
              <a:t>Industries</a:t>
            </a:r>
            <a:r>
              <a:rPr lang="sv-SE" sz="1200" dirty="0">
                <a:latin typeface="+mn-lt"/>
              </a:rPr>
              <a:t> Federation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45764F4-66AF-45A9-9BD3-43337BB1F648}"/>
              </a:ext>
            </a:extLst>
          </p:cNvPr>
          <p:cNvSpPr txBox="1"/>
          <p:nvPr/>
        </p:nvSpPr>
        <p:spPr>
          <a:xfrm>
            <a:off x="988653" y="5674509"/>
            <a:ext cx="2762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* </a:t>
            </a:r>
            <a:r>
              <a:rPr lang="en-US" sz="1200" dirty="0"/>
              <a:t>Estimated material recycling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8A446EB-5625-49E3-B3DF-3D1840030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86" y="1721761"/>
            <a:ext cx="11016427" cy="44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6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6F6381F0-F0A0-4EC7-A1C1-2E121DDD80A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93713" y="334963"/>
            <a:ext cx="11698287" cy="863600"/>
          </a:xfrm>
        </p:spPr>
        <p:txBody>
          <a:bodyPr/>
          <a:lstStyle/>
          <a:p>
            <a:r>
              <a:rPr lang="en-US" sz="2800" dirty="0"/>
              <a:t>Recovered Paper as Raw Material in the Paper Industry 2018</a:t>
            </a:r>
            <a:br>
              <a:rPr lang="en-US" sz="2800" dirty="0"/>
            </a:br>
            <a:r>
              <a:rPr lang="en-US" sz="2400" b="0" dirty="0"/>
              <a:t>Grades Recovered &amp; Grades Produced</a:t>
            </a:r>
            <a:endParaRPr lang="sv-SE" sz="2800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3A431ED-884E-4F99-8346-C3D6EE9D4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26" y="1675679"/>
            <a:ext cx="10498222" cy="44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36507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.potx" id="{6FC1845B-987F-4B3D-9DD3-EBEBC1C02183}" vid="{93D2A11F-F7EC-450C-86B2-15E8F524E372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</Template>
  <TotalTime>73</TotalTime>
  <Words>128</Words>
  <Application>Microsoft Office PowerPoint</Application>
  <PresentationFormat>Bredbild</PresentationFormat>
  <Paragraphs>11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Skogsindustrierna</vt:lpstr>
      <vt:lpstr>PowerPoint-presentation</vt:lpstr>
      <vt:lpstr>Interference Grade of Recovery Paper 2019 Different Paper Qualities</vt:lpstr>
      <vt:lpstr>Recycling* of Waste Materials 2001-2018 From the Swedish Pulp- and Paper Industry  </vt:lpstr>
      <vt:lpstr>Consumption and Material Recycling of Paper 2018  as well as the percentage of material recycling as a percentage of consumption </vt:lpstr>
      <vt:lpstr>Recovered Paper as Raw Material in the Paper Industry 2018 Grades Recovered &amp; Grades Produced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Mattisson, Patrick</dc:creator>
  <cp:lastModifiedBy>Kull, Axelina</cp:lastModifiedBy>
  <cp:revision>13</cp:revision>
  <dcterms:created xsi:type="dcterms:W3CDTF">2019-08-12T13:22:52Z</dcterms:created>
  <dcterms:modified xsi:type="dcterms:W3CDTF">2020-05-26T14:02:58Z</dcterms:modified>
</cp:coreProperties>
</file>