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5" r:id="rId2"/>
    <p:sldId id="286" r:id="rId3"/>
    <p:sldId id="287" r:id="rId4"/>
    <p:sldId id="288" r:id="rId5"/>
  </p:sldIdLst>
  <p:sldSz cx="12192000" cy="6858000"/>
  <p:notesSz cx="6858000" cy="9144000"/>
  <p:defaultTextStyle>
    <a:defPPr>
      <a:defRPr lang="sv-SE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3A8E3980-A42D-493A-9520-B376ACD18F40}">
          <p14:sldIdLst>
            <p14:sldId id="285"/>
            <p14:sldId id="286"/>
            <p14:sldId id="287"/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0" autoAdjust="0"/>
    <p:restoredTop sz="79259" autoAdjust="0"/>
  </p:normalViewPr>
  <p:slideViewPr>
    <p:cSldViewPr snapToGrid="0">
      <p:cViewPr varScale="1">
        <p:scale>
          <a:sx n="48" d="100"/>
          <a:sy n="48" d="100"/>
        </p:scale>
        <p:origin x="49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3" d="100"/>
          <a:sy n="93" d="100"/>
        </p:scale>
        <p:origin x="227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2020-05-26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2020-05-26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3170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433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2274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3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ön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BBB9959-81DC-44D9-A64B-72B1666D9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997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4091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3E48A10-82CF-4701-8C18-02183AA623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980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BBB9959-81DC-44D9-A64B-72B1666D9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6295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1618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E9B5B8D-552B-4BB6-B1EE-36DE6A11AF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351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54B3B106-3B72-45D8-942A-CBADDD43F7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39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- 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5E7E334-6FBE-40FD-A14D-F98B86513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36013" y="6119019"/>
            <a:ext cx="1548000" cy="4186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2" name="Platshållare för datum 11">
            <a:extLst>
              <a:ext uri="{FF2B5EF4-FFF2-40B4-BE49-F238E27FC236}">
                <a16:creationId xmlns:a16="http://schemas.microsoft.com/office/drawing/2014/main" id="{C87315BB-4428-4048-ADE5-1DFE4A3553F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18F4746B-181F-480B-810C-391AE7E5156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63BE905A-C1C1-435A-A082-EE7466F3FF3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35792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huvud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4148F96C-10ED-492C-B1B8-70C51AB0F8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36013" y="6119019"/>
            <a:ext cx="1548000" cy="4186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B6D644B-9EE8-4521-A427-10A837949F4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1386ECD2-909C-4C44-8C81-6E8DC9190D3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922A2445-6119-4D1C-9E9F-5851C19C572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9745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4148F96C-10ED-492C-B1B8-70C51AB0F8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3835" y="6119548"/>
            <a:ext cx="1602000" cy="4164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F378C8F-E603-4B72-BB2B-BEE67C1262D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E7F31C02-7358-4EFC-9768-C5F745CC77D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95A016CD-08EE-471B-A61B-6F457F641B7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397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5D423110-1059-4933-8B57-6505E07E35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11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sva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4148F96C-10ED-492C-B1B8-70C51AB0F8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3835" y="6119548"/>
            <a:ext cx="1602000" cy="4164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4FC110C-B51F-45E6-AA23-9631F48E0DC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0740FB-0F16-47C1-B7E8-4D5E2727E8E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C1D81187-C5EE-44F4-9F8C-0A2FBDBED9E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12402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huvud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5E7E334-6FBE-40FD-A14D-F98B86513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36013" y="6119019"/>
            <a:ext cx="1548000" cy="4186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2" name="Platshållare för datum 11">
            <a:extLst>
              <a:ext uri="{FF2B5EF4-FFF2-40B4-BE49-F238E27FC236}">
                <a16:creationId xmlns:a16="http://schemas.microsoft.com/office/drawing/2014/main" id="{C87315BB-4428-4048-ADE5-1DFE4A3553F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18F4746B-181F-480B-810C-391AE7E5156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63BE905A-C1C1-435A-A082-EE7466F3FF3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77605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5E7E334-6FBE-40FD-A14D-F98B86513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3835" y="6119548"/>
            <a:ext cx="1602000" cy="4164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02EF64F-2565-436A-9AB2-13AB4A1BA4D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5D4EB70-EDCF-457F-9067-A69C5DAA59C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0867899D-2326-4585-8722-5C53F69CE4E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87837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sva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5E7E334-6FBE-40FD-A14D-F98B86513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3835" y="6119548"/>
            <a:ext cx="1602000" cy="4164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1358E7D-85F8-4B3D-B6CC-6581056ED69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B2C57BA-C78A-47F6-A270-FAC3766AC4D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D852CDB1-073C-4AF5-B792-8E113A2ADBE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30576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- bild 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177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9625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6253" y="1381126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2C8DF9E-959D-46DF-9B62-ED4E9BAD896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E81213-9F2C-4131-BB0F-BED211D8215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20047D06-1D6B-4009-B905-7586E34A762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29601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grön, bild V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177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9625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6253" y="1381126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84CA87DF-4AC5-45EB-BFDC-785447AF73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728ED47-5F67-4CE5-967A-7EF3F8185D2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FA9207C-D4EB-468D-88BD-EC6754FA68F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DBC1A3FC-6E94-49F5-9E44-7405D16A9C1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8913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27846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30079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8356836A-C2D1-4460-B60D-C911204C1B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9446" y="3296274"/>
            <a:ext cx="2627999" cy="71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6238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772DB273-B5C5-4782-9282-EF3057F751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8959" y="3298655"/>
            <a:ext cx="2717999" cy="70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17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CB8450D-A2C5-41E6-90B4-4790EE20FE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5" y="6119548"/>
            <a:ext cx="1602000" cy="41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4740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03B4DFB8-F950-4A06-A2E3-813C8C10AE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8958" y="3298654"/>
            <a:ext cx="2717999" cy="706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19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0414B1B-0A49-49BF-AED0-F0D4D1264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11017250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092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auto"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02369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7306830-D009-44E7-9999-8F087D8012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51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D2F07973-0CF3-41E4-BD09-0033374AFE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32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562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ön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D63016D6-B7B5-4A44-8AB9-B90057EA83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09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11017250" cy="8636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här för att ändraformat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88963" y="1376363"/>
            <a:ext cx="11017250" cy="44037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8088" y="6115578"/>
            <a:ext cx="864000" cy="40745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926827" y="6117696"/>
            <a:ext cx="4247629" cy="40851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88963" y="6117167"/>
            <a:ext cx="288000" cy="40745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7D9841D9-0370-464A-8B35-5AFB3A9EE017}"/>
              </a:ext>
            </a:extLst>
          </p:cNvPr>
          <p:cNvPicPr>
            <a:picLocks noChangeAspect="1"/>
          </p:cNvPicPr>
          <p:nvPr userDrawn="1"/>
        </p:nvPicPr>
        <p:blipFill>
          <a:blip r:embed="rId32"/>
          <a:stretch>
            <a:fillRect/>
          </a:stretch>
        </p:blipFill>
        <p:spPr>
          <a:xfrm>
            <a:off x="10171171" y="6115578"/>
            <a:ext cx="1548000" cy="349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1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6" r:id="rId3"/>
    <p:sldLayoutId id="2147483650" r:id="rId4"/>
    <p:sldLayoutId id="2147483658" r:id="rId5"/>
    <p:sldLayoutId id="2147483659" r:id="rId6"/>
    <p:sldLayoutId id="2147483651" r:id="rId7"/>
    <p:sldLayoutId id="2147483664" r:id="rId8"/>
    <p:sldLayoutId id="2147483673" r:id="rId9"/>
    <p:sldLayoutId id="2147483674" r:id="rId10"/>
    <p:sldLayoutId id="2147483675" r:id="rId11"/>
    <p:sldLayoutId id="2147483676" r:id="rId12"/>
    <p:sldLayoutId id="2147483665" r:id="rId13"/>
    <p:sldLayoutId id="2147483677" r:id="rId14"/>
    <p:sldLayoutId id="2147483678" r:id="rId15"/>
    <p:sldLayoutId id="2147483663" r:id="rId16"/>
    <p:sldLayoutId id="2147483679" r:id="rId17"/>
    <p:sldLayoutId id="2147483667" r:id="rId18"/>
    <p:sldLayoutId id="2147483668" r:id="rId19"/>
    <p:sldLayoutId id="2147483660" r:id="rId20"/>
    <p:sldLayoutId id="2147483652" r:id="rId21"/>
    <p:sldLayoutId id="2147483669" r:id="rId22"/>
    <p:sldLayoutId id="2147483670" r:id="rId23"/>
    <p:sldLayoutId id="2147483661" r:id="rId24"/>
    <p:sldLayoutId id="2147483662" r:id="rId25"/>
    <p:sldLayoutId id="2147483654" r:id="rId26"/>
    <p:sldLayoutId id="2147483655" r:id="rId27"/>
    <p:sldLayoutId id="2147483666" r:id="rId28"/>
    <p:sldLayoutId id="2147483671" r:id="rId29"/>
    <p:sldLayoutId id="2147483672" r:id="rId30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60788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91183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1577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15972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370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orient="horz" pos="3853" userDrawn="1">
          <p15:clr>
            <a:srgbClr val="F26B43"/>
          </p15:clr>
        </p15:guide>
        <p15:guide id="6" orient="horz" pos="3641" userDrawn="1">
          <p15:clr>
            <a:srgbClr val="F26B43"/>
          </p15:clr>
        </p15:guide>
        <p15:guide id="7" orient="horz" pos="867" userDrawn="1">
          <p15:clr>
            <a:srgbClr val="F26B43"/>
          </p15:clr>
        </p15:guide>
        <p15:guide id="8" orient="horz" pos="755" userDrawn="1">
          <p15:clr>
            <a:srgbClr val="F26B43"/>
          </p15:clr>
        </p15:guide>
        <p15:guide id="9" orient="horz" pos="211" userDrawn="1">
          <p15:clr>
            <a:srgbClr val="F26B43"/>
          </p15:clr>
        </p15:guide>
        <p15:guide id="10" orient="horz" pos="4111" userDrawn="1">
          <p15:clr>
            <a:srgbClr val="F26B43"/>
          </p15:clr>
        </p15:guide>
        <p15:guide id="11" pos="731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ubrik 1">
            <a:extLst>
              <a:ext uri="{FF2B5EF4-FFF2-40B4-BE49-F238E27FC236}">
                <a16:creationId xmlns:a16="http://schemas.microsoft.com/office/drawing/2014/main" id="{1F38FBC0-00A1-4F26-BA4F-273817A7A5D8}"/>
              </a:ext>
            </a:extLst>
          </p:cNvPr>
          <p:cNvSpPr txBox="1">
            <a:spLocks/>
          </p:cNvSpPr>
          <p:nvPr/>
        </p:nvSpPr>
        <p:spPr>
          <a:xfrm>
            <a:off x="587375" y="-23657"/>
            <a:ext cx="10972292" cy="93805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Wood Flow for the Forest Industries 2017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9" name="Platshållare för text 1">
            <a:extLst>
              <a:ext uri="{FF2B5EF4-FFF2-40B4-BE49-F238E27FC236}">
                <a16:creationId xmlns:a16="http://schemas.microsoft.com/office/drawing/2014/main" id="{88A253DB-EE30-4DCC-A3DA-0FB29B5C7917}"/>
              </a:ext>
            </a:extLst>
          </p:cNvPr>
          <p:cNvSpPr txBox="1">
            <a:spLocks/>
          </p:cNvSpPr>
          <p:nvPr/>
        </p:nvSpPr>
        <p:spPr>
          <a:xfrm>
            <a:off x="588962" y="5682223"/>
            <a:ext cx="7690742" cy="6411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594" indent="-228594" algn="l" defTabSz="914377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788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183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577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15972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br>
              <a:rPr lang="sv-SE" b="0" dirty="0"/>
            </a:br>
            <a:r>
              <a:rPr lang="sv-SE" b="0" dirty="0"/>
              <a:t>Source: </a:t>
            </a:r>
            <a:r>
              <a:rPr lang="sv-SE" b="0" dirty="0">
                <a:solidFill>
                  <a:srgbClr val="000000"/>
                </a:solidFill>
              </a:rPr>
              <a:t>VMR/SDC,</a:t>
            </a:r>
            <a:r>
              <a:rPr lang="sv-SE" dirty="0">
                <a:solidFill>
                  <a:srgbClr val="000000"/>
                </a:solidFill>
              </a:rPr>
              <a:t> </a:t>
            </a:r>
            <a:r>
              <a:rPr lang="sv-SE" b="0" dirty="0"/>
              <a:t>Swedish Forest </a:t>
            </a:r>
            <a:r>
              <a:rPr lang="sv-SE" b="0" dirty="0" err="1"/>
              <a:t>Industries</a:t>
            </a:r>
            <a:r>
              <a:rPr lang="sv-SE" b="0" dirty="0"/>
              <a:t> Federation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931211CF-AF24-42D3-B629-F5CB370D33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375" y="1180458"/>
            <a:ext cx="8053514" cy="482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484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">
            <a:extLst>
              <a:ext uri="{FF2B5EF4-FFF2-40B4-BE49-F238E27FC236}">
                <a16:creationId xmlns:a16="http://schemas.microsoft.com/office/drawing/2014/main" id="{E69B15E2-2B6B-4300-853E-591F9AFA169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51593" y="342900"/>
            <a:ext cx="9411570" cy="644781"/>
          </a:xfrm>
        </p:spPr>
        <p:txBody>
          <a:bodyPr/>
          <a:lstStyle/>
          <a:p>
            <a:r>
              <a:rPr lang="sv-SE" dirty="0" err="1"/>
              <a:t>Raw</a:t>
            </a:r>
            <a:r>
              <a:rPr lang="sv-SE" dirty="0"/>
              <a:t> Materials </a:t>
            </a:r>
            <a:r>
              <a:rPr lang="sv-SE" dirty="0" err="1"/>
              <a:t>Used</a:t>
            </a:r>
            <a:r>
              <a:rPr lang="sv-SE" dirty="0"/>
              <a:t> in Paper </a:t>
            </a:r>
            <a:r>
              <a:rPr lang="sv-SE" dirty="0" err="1"/>
              <a:t>Production</a:t>
            </a:r>
            <a:r>
              <a:rPr lang="sv-SE" dirty="0"/>
              <a:t> 2018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D0ED7415-7453-4461-BF68-DE24AE6FD36B}"/>
              </a:ext>
            </a:extLst>
          </p:cNvPr>
          <p:cNvSpPr txBox="1"/>
          <p:nvPr/>
        </p:nvSpPr>
        <p:spPr>
          <a:xfrm>
            <a:off x="6903697" y="6031337"/>
            <a:ext cx="248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* </a:t>
            </a:r>
            <a:r>
              <a:rPr lang="sv-SE" sz="1400" dirty="0" err="1"/>
              <a:t>Europe</a:t>
            </a:r>
            <a:r>
              <a:rPr lang="sv-SE" sz="1400" dirty="0"/>
              <a:t> </a:t>
            </a:r>
            <a:r>
              <a:rPr lang="sv-SE" sz="1400" dirty="0" err="1"/>
              <a:t>referred</a:t>
            </a:r>
            <a:r>
              <a:rPr lang="sv-SE" sz="1400" dirty="0"/>
              <a:t> to CEPI</a:t>
            </a: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D557DB0E-4F84-4CB4-8BA1-F47FCDDA4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593" y="6117427"/>
            <a:ext cx="1118897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sv-SE" sz="1200" dirty="0"/>
              <a:t>Source: CEPI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94F4050-74F5-434A-B4C4-573BCA4925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071" y="1305614"/>
            <a:ext cx="4907705" cy="4407790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E6A23A8F-A406-4AC4-B3EF-CCF011B9FE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2338" y="1305614"/>
            <a:ext cx="4907705" cy="440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78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8BADEBA3-3FD4-439D-B1C4-A432D008AE7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88962" y="354013"/>
            <a:ext cx="11603038" cy="863600"/>
          </a:xfrm>
        </p:spPr>
        <p:txBody>
          <a:bodyPr/>
          <a:lstStyle/>
          <a:p>
            <a:r>
              <a:rPr lang="sv-SE" sz="3200" dirty="0" err="1"/>
              <a:t>Utilisation</a:t>
            </a:r>
            <a:r>
              <a:rPr lang="sv-SE" sz="3200" dirty="0"/>
              <a:t> Rate for </a:t>
            </a:r>
            <a:r>
              <a:rPr lang="sv-SE" sz="3200" dirty="0" err="1"/>
              <a:t>Recovered</a:t>
            </a:r>
            <a:r>
              <a:rPr lang="sv-SE" sz="3200" dirty="0"/>
              <a:t> Paper 2019 </a:t>
            </a:r>
            <a:br>
              <a:rPr lang="sv-SE" sz="3200" dirty="0"/>
            </a:br>
            <a:r>
              <a:rPr lang="sv-SE" sz="2800" b="0" dirty="0" err="1"/>
              <a:t>Various</a:t>
            </a:r>
            <a:r>
              <a:rPr lang="sv-SE" sz="2800" b="0" dirty="0"/>
              <a:t> Paper </a:t>
            </a:r>
            <a:r>
              <a:rPr lang="sv-SE" sz="2800" b="0" dirty="0" err="1"/>
              <a:t>Grades</a:t>
            </a:r>
            <a:endParaRPr lang="sv-S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6B6AFA-157D-4BE1-9E4B-089010F8189B}"/>
              </a:ext>
            </a:extLst>
          </p:cNvPr>
          <p:cNvSpPr txBox="1">
            <a:spLocks noChangeArrowheads="1"/>
          </p:cNvSpPr>
          <p:nvPr/>
        </p:nvSpPr>
        <p:spPr>
          <a:xfrm>
            <a:off x="455864" y="418973"/>
            <a:ext cx="8280400" cy="75600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2400" b="0" dirty="0"/>
          </a:p>
        </p:txBody>
      </p:sp>
      <p:sp>
        <p:nvSpPr>
          <p:cNvPr id="29" name="Platshållare för text 1">
            <a:extLst>
              <a:ext uri="{FF2B5EF4-FFF2-40B4-BE49-F238E27FC236}">
                <a16:creationId xmlns:a16="http://schemas.microsoft.com/office/drawing/2014/main" id="{37AF78BC-5D38-46F3-B020-2BBB0AF03AC6}"/>
              </a:ext>
            </a:extLst>
          </p:cNvPr>
          <p:cNvSpPr txBox="1">
            <a:spLocks/>
          </p:cNvSpPr>
          <p:nvPr/>
        </p:nvSpPr>
        <p:spPr>
          <a:xfrm>
            <a:off x="588962" y="5682223"/>
            <a:ext cx="7690742" cy="6411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594" indent="-228594" algn="l" defTabSz="914377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788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183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577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15972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br>
              <a:rPr lang="sv-SE" b="0" dirty="0"/>
            </a:br>
            <a:r>
              <a:rPr lang="sv-SE" b="0" dirty="0"/>
              <a:t>Source: Swedish Forest </a:t>
            </a:r>
            <a:r>
              <a:rPr lang="sv-SE" b="0" dirty="0" err="1"/>
              <a:t>Industries</a:t>
            </a:r>
            <a:r>
              <a:rPr lang="sv-SE" b="0" dirty="0"/>
              <a:t> Federation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36356E45-9997-4371-8D38-81DD6BC375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487" y="1282573"/>
            <a:ext cx="9791025" cy="456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159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684636EC-F4E4-49AA-87F8-0E108B33539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93713" y="334963"/>
            <a:ext cx="11698287" cy="863600"/>
          </a:xfrm>
        </p:spPr>
        <p:txBody>
          <a:bodyPr/>
          <a:lstStyle/>
          <a:p>
            <a:r>
              <a:rPr lang="en-US" sz="2800" dirty="0"/>
              <a:t>Recovered Paper as Raw Material in the Paper Industry 2019</a:t>
            </a:r>
            <a:br>
              <a:rPr lang="en-US" dirty="0"/>
            </a:br>
            <a:r>
              <a:rPr lang="en-US" sz="2400" b="0" dirty="0"/>
              <a:t>Grades Recovered &amp; Grades Produced</a:t>
            </a:r>
            <a:endParaRPr lang="sv-SE" dirty="0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67F58D2B-C7BC-42FD-A5F3-535D527C51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359" y="1691979"/>
            <a:ext cx="10498222" cy="4401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550597"/>
      </p:ext>
    </p:extLst>
  </p:cSld>
  <p:clrMapOvr>
    <a:masterClrMapping/>
  </p:clrMapOvr>
</p:sld>
</file>

<file path=ppt/theme/theme1.xml><?xml version="1.0" encoding="utf-8"?>
<a:theme xmlns:a="http://schemas.openxmlformats.org/drawingml/2006/main" name="Skogsindustriern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93B378"/>
      </a:accent1>
      <a:accent2>
        <a:srgbClr val="7992A5"/>
      </a:accent2>
      <a:accent3>
        <a:srgbClr val="F08046"/>
      </a:accent3>
      <a:accent4>
        <a:srgbClr val="E5F6DC"/>
      </a:accent4>
      <a:accent5>
        <a:srgbClr val="96B5A8"/>
      </a:accent5>
      <a:accent6>
        <a:srgbClr val="E0F9EA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kogsindustrierna 16x9.potx" id="{FBCFD505-5D69-43C3-8153-BC6BDEB53219}" vid="{617FE72B-4D7D-4F54-9132-0E65AB270026}"/>
    </a:ext>
  </a:extLst>
</a:theme>
</file>

<file path=ppt/theme/theme2.xml><?xml version="1.0" encoding="utf-8"?>
<a:theme xmlns:a="http://schemas.openxmlformats.org/drawingml/2006/main" name="Office-tem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0F9EA"/>
      </a:accent1>
      <a:accent2>
        <a:srgbClr val="93B379"/>
      </a:accent2>
      <a:accent3>
        <a:srgbClr val="93B5A5"/>
      </a:accent3>
      <a:accent4>
        <a:srgbClr val="7992A5"/>
      </a:accent4>
      <a:accent5>
        <a:srgbClr val="FF8134"/>
      </a:accent5>
      <a:accent6>
        <a:srgbClr val="E5F6DC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0F9EA"/>
      </a:accent1>
      <a:accent2>
        <a:srgbClr val="93B379"/>
      </a:accent2>
      <a:accent3>
        <a:srgbClr val="93B5A5"/>
      </a:accent3>
      <a:accent4>
        <a:srgbClr val="7992A5"/>
      </a:accent4>
      <a:accent5>
        <a:srgbClr val="FF8134"/>
      </a:accent5>
      <a:accent6>
        <a:srgbClr val="E5F6DC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Skogsindustrierna 16x9 eng</Template>
  <TotalTime>1427</TotalTime>
  <Words>69</Words>
  <Application>Microsoft Office PowerPoint</Application>
  <PresentationFormat>Bredbild</PresentationFormat>
  <Paragraphs>11</Paragraphs>
  <Slides>4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Skogsindustrierna</vt:lpstr>
      <vt:lpstr>PowerPoint-presentation</vt:lpstr>
      <vt:lpstr>Raw Materials Used in Paper Production 2018</vt:lpstr>
      <vt:lpstr>Utilisation Rate for Recovered Paper 2019  Various Paper Grades</vt:lpstr>
      <vt:lpstr>Recovered Paper as Raw Material in the Paper Industry 2019 Grades Recovered &amp; Grades Produced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Mattisson, Patrick</dc:creator>
  <cp:lastModifiedBy>Kull, Axelina</cp:lastModifiedBy>
  <cp:revision>21</cp:revision>
  <dcterms:created xsi:type="dcterms:W3CDTF">2019-08-13T07:46:28Z</dcterms:created>
  <dcterms:modified xsi:type="dcterms:W3CDTF">2020-05-26T07:55:12Z</dcterms:modified>
</cp:coreProperties>
</file>