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6" r:id="rId2"/>
    <p:sldId id="293" r:id="rId3"/>
    <p:sldId id="299" r:id="rId4"/>
    <p:sldId id="300" r:id="rId5"/>
    <p:sldId id="288" r:id="rId6"/>
    <p:sldId id="304" r:id="rId7"/>
    <p:sldId id="377" r:id="rId8"/>
    <p:sldId id="370" r:id="rId9"/>
    <p:sldId id="369" r:id="rId10"/>
    <p:sldId id="374" r:id="rId11"/>
    <p:sldId id="375" r:id="rId12"/>
  </p:sldIdLst>
  <p:sldSz cx="12192000" cy="6858000"/>
  <p:notesSz cx="6858000" cy="9144000"/>
  <p:defaultTextStyle>
    <a:defPPr>
      <a:defRPr lang="sv-SE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sentation" id="{3A8E3980-A42D-493A-9520-B376ACD18F40}">
          <p14:sldIdLst>
            <p14:sldId id="286"/>
            <p14:sldId id="293"/>
            <p14:sldId id="299"/>
            <p14:sldId id="300"/>
            <p14:sldId id="288"/>
            <p14:sldId id="304"/>
            <p14:sldId id="377"/>
            <p14:sldId id="370"/>
            <p14:sldId id="369"/>
            <p14:sldId id="374"/>
            <p14:sldId id="375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5" autoAdjust="0"/>
    <p:restoredTop sz="94660"/>
  </p:normalViewPr>
  <p:slideViewPr>
    <p:cSldViewPr snapToGrid="0">
      <p:cViewPr varScale="1">
        <p:scale>
          <a:sx n="44" d="100"/>
          <a:sy n="44" d="100"/>
        </p:scale>
        <p:origin x="44" y="4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3" d="100"/>
          <a:sy n="93" d="100"/>
        </p:scale>
        <p:origin x="227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6ED4D-9974-4266-9636-7DF9434CB37C}" type="datetimeFigureOut">
              <a:rPr lang="sv-SE" smtClean="0"/>
              <a:t>2020-05-25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5A873-DB4E-4F59-A8B1-757F0F4852C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68677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592141-416E-49B0-82D1-A68B9C506992}" type="datetimeFigureOut">
              <a:rPr lang="sv-SE" smtClean="0"/>
              <a:t>2020-05-25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B863A3-F6DA-432C-A68C-0B1EB56ED5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6493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863A3-F6DA-432C-A68C-0B1EB56ED58E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69862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B863A3-F6DA-432C-A68C-0B1EB56ED58E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0980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B863A3-F6DA-432C-A68C-0B1EB56ED58E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35436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863A3-F6DA-432C-A68C-0B1EB56ED58E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7221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863A3-F6DA-432C-A68C-0B1EB56ED58E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884211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863A3-F6DA-432C-A68C-0B1EB56ED58E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288918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B863A3-F6DA-432C-A68C-0B1EB56ED58E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921285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B863A3-F6DA-432C-A68C-0B1EB56ED58E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633206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B863A3-F6DA-432C-A68C-0B1EB56ED58E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62168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B863A3-F6DA-432C-A68C-0B1EB56ED58E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43764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B863A3-F6DA-432C-A68C-0B1EB56ED58E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10581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52106" y="3429000"/>
            <a:ext cx="6480000" cy="972000"/>
          </a:xfrm>
        </p:spPr>
        <p:txBody>
          <a:bodyPr anchor="b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52106" y="4653635"/>
            <a:ext cx="6480000" cy="1126454"/>
          </a:xfrm>
        </p:spPr>
        <p:txBody>
          <a:bodyPr/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130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ön Cirkel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1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6A5E0007-571B-421E-A435-00CA099011E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11186" y="6125490"/>
            <a:ext cx="1772827" cy="400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979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å Cirkel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2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84091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å Cirkel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2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11B92ED9-2692-42B2-826E-B55E2730DC8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86075" y="6116638"/>
            <a:ext cx="1797938" cy="406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9804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å Cirkel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2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6D9F71B6-6F2B-437A-907B-4B94C0EABCE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11186" y="6125490"/>
            <a:ext cx="1772827" cy="400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2954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ge Cirkel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>
            <a:spLocks noChangeAspect="1"/>
          </p:cNvSpPr>
          <p:nvPr userDrawn="1"/>
        </p:nvSpPr>
        <p:spPr bwMode="ltGray">
          <a:xfrm>
            <a:off x="961630" y="734650"/>
            <a:ext cx="5400000" cy="5400000"/>
          </a:xfrm>
          <a:prstGeom prst="ellipse">
            <a:avLst/>
          </a:prstGeom>
          <a:solidFill>
            <a:schemeClr val="accent3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BEEF1900-400F-4C3E-8E6B-6FACA93CB1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116182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range Cirkel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>
            <a:spLocks noChangeAspect="1"/>
          </p:cNvSpPr>
          <p:nvPr userDrawn="1"/>
        </p:nvSpPr>
        <p:spPr bwMode="ltGray">
          <a:xfrm>
            <a:off x="961630" y="734650"/>
            <a:ext cx="5400000" cy="5400000"/>
          </a:xfrm>
          <a:prstGeom prst="ellipse">
            <a:avLst/>
          </a:prstGeom>
          <a:solidFill>
            <a:schemeClr val="accent3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BEEF1900-400F-4C3E-8E6B-6FACA93CB1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15F93B3E-8B54-44BC-9FBE-171DB6E2393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86075" y="6116638"/>
            <a:ext cx="1797938" cy="406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3516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range Cirkel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>
            <a:spLocks noChangeAspect="1"/>
          </p:cNvSpPr>
          <p:nvPr userDrawn="1"/>
        </p:nvSpPr>
        <p:spPr bwMode="ltGray">
          <a:xfrm>
            <a:off x="961630" y="734650"/>
            <a:ext cx="5400000" cy="5400000"/>
          </a:xfrm>
          <a:prstGeom prst="ellipse">
            <a:avLst/>
          </a:prstGeom>
          <a:solidFill>
            <a:schemeClr val="accent3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BEEF1900-400F-4C3E-8E6B-6FACA93CB1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F0F3F1DA-E379-4E4D-8CDF-6CC06408E7E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11186" y="6125490"/>
            <a:ext cx="1772827" cy="400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393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innehåll - 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963" y="1376363"/>
            <a:ext cx="4908372" cy="44037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2" name="Platshållare för datum 11">
            <a:extLst>
              <a:ext uri="{FF2B5EF4-FFF2-40B4-BE49-F238E27FC236}">
                <a16:creationId xmlns:a16="http://schemas.microsoft.com/office/drawing/2014/main" id="{C87315BB-4428-4048-ADE5-1DFE4A3553F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13" name="Platshållare för sidfot 12">
            <a:extLst>
              <a:ext uri="{FF2B5EF4-FFF2-40B4-BE49-F238E27FC236}">
                <a16:creationId xmlns:a16="http://schemas.microsoft.com/office/drawing/2014/main" id="{18F4746B-181F-480B-810C-391AE7E5156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4" name="Platshållare för bildnummer 13">
            <a:extLst>
              <a:ext uri="{FF2B5EF4-FFF2-40B4-BE49-F238E27FC236}">
                <a16:creationId xmlns:a16="http://schemas.microsoft.com/office/drawing/2014/main" id="{63BE905A-C1C1-435A-A082-EE7466F3FF3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5D2354DD-4492-4CE6-ABFB-FDDE9FD2198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11186" y="6125489"/>
            <a:ext cx="1772827" cy="400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5792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bilder - huvud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1C1E26A7-5C54-4201-9CB4-E62939274D2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600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4FCFE371-FE5A-4C0C-810B-582ED450E80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ltGray">
          <a:xfrm>
            <a:off x="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B6D644B-9EE8-4521-A427-10A837949F40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1386ECD2-909C-4C44-8C81-6E8DC9190D3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922A2445-6119-4D1C-9E9F-5851C19C572F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7BFE532A-C502-47A6-9DF9-9F6BFC5A2BA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11186" y="6125489"/>
            <a:ext cx="1772827" cy="400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7458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bilder - v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1C1E26A7-5C54-4201-9CB4-E62939274D2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4944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4FCFE371-FE5A-4C0C-810B-582ED450E80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ltGray">
          <a:xfrm>
            <a:off x="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F378C8F-E603-4B72-BB2B-BEE67C1262D1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E7F31C02-7358-4EFC-9768-C5F745CC77D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95A016CD-08EE-471B-A61B-6F457F641B7B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C76ECCE2-EA1B-4EED-AD8A-562FC924D9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86075" y="6116638"/>
            <a:ext cx="1797938" cy="406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3979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52106" y="3429000"/>
            <a:ext cx="6480000" cy="972000"/>
          </a:xfrm>
        </p:spPr>
        <p:txBody>
          <a:bodyPr anchor="b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52106" y="4653635"/>
            <a:ext cx="6480000" cy="1126454"/>
          </a:xfrm>
        </p:spPr>
        <p:txBody>
          <a:bodyPr/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9AA1FBC2-9707-426D-A9E5-398F6306CB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86075" y="6116638"/>
            <a:ext cx="1797938" cy="406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112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bilder - svar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1C1E26A7-5C54-4201-9CB4-E62939274D2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4944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4FCFE371-FE5A-4C0C-810B-582ED450E80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ltGray">
          <a:xfrm>
            <a:off x="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4FC110C-B51F-45E6-AA23-9631F48E0DC1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AC0740FB-0F16-47C1-B7E8-4D5E2727E8E0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C1D81187-C5EE-44F4-9F8C-0A2FBDBED9E1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D54C72DC-259A-44E9-9DF2-D0EFA405DCC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11186" y="6125490"/>
            <a:ext cx="1772827" cy="400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2402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delar - huvud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3">
            <a:extLst>
              <a:ext uri="{FF2B5EF4-FFF2-40B4-BE49-F238E27FC236}">
                <a16:creationId xmlns:a16="http://schemas.microsoft.com/office/drawing/2014/main" id="{3472F375-C04E-4F50-9E5E-F3F1E129633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4944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963" y="1376363"/>
            <a:ext cx="4908372" cy="44037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2" name="Platshållare för datum 11">
            <a:extLst>
              <a:ext uri="{FF2B5EF4-FFF2-40B4-BE49-F238E27FC236}">
                <a16:creationId xmlns:a16="http://schemas.microsoft.com/office/drawing/2014/main" id="{C87315BB-4428-4048-ADE5-1DFE4A3553F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13" name="Platshållare för sidfot 12">
            <a:extLst>
              <a:ext uri="{FF2B5EF4-FFF2-40B4-BE49-F238E27FC236}">
                <a16:creationId xmlns:a16="http://schemas.microsoft.com/office/drawing/2014/main" id="{18F4746B-181F-480B-810C-391AE7E5156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4" name="Platshållare för bildnummer 13">
            <a:extLst>
              <a:ext uri="{FF2B5EF4-FFF2-40B4-BE49-F238E27FC236}">
                <a16:creationId xmlns:a16="http://schemas.microsoft.com/office/drawing/2014/main" id="{63BE905A-C1C1-435A-A082-EE7466F3FF3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ECAA4FFC-D9C0-414A-951C-59C54CD0CA4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11186" y="6125489"/>
            <a:ext cx="1772827" cy="400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7605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delar - v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3">
            <a:extLst>
              <a:ext uri="{FF2B5EF4-FFF2-40B4-BE49-F238E27FC236}">
                <a16:creationId xmlns:a16="http://schemas.microsoft.com/office/drawing/2014/main" id="{3472F375-C04E-4F50-9E5E-F3F1E129633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4944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963" y="1376363"/>
            <a:ext cx="4908372" cy="44037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02EF64F-2565-436A-9AB2-13AB4A1BA4DD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5D4EB70-EDCF-457F-9067-A69C5DAA59CB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0867899D-2326-4585-8722-5C53F69CE4E3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881A2861-0CE8-4D6A-AE70-2E39B698E3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86075" y="6116638"/>
            <a:ext cx="1797938" cy="406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7837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delar - svar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3">
            <a:extLst>
              <a:ext uri="{FF2B5EF4-FFF2-40B4-BE49-F238E27FC236}">
                <a16:creationId xmlns:a16="http://schemas.microsoft.com/office/drawing/2014/main" id="{3472F375-C04E-4F50-9E5E-F3F1E129633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4944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963" y="1376363"/>
            <a:ext cx="4908372" cy="44037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1358E7D-85F8-4B3D-B6CC-6581056ED697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B2C57BA-C78A-47F6-A270-FAC3766AC4D7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D852CDB1-073C-4AF5-B792-8E113A2ADBE4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7567C71F-16F7-49AB-802A-1EDA0D19DCB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11186" y="6125490"/>
            <a:ext cx="1772827" cy="400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0576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 - bild 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3">
            <a:extLst>
              <a:ext uri="{FF2B5EF4-FFF2-40B4-BE49-F238E27FC236}">
                <a16:creationId xmlns:a16="http://schemas.microsoft.com/office/drawing/2014/main" id="{3472F375-C04E-4F50-9E5E-F3F1E129633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177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9625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6253" y="1381126"/>
            <a:ext cx="4908372" cy="44037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2C8DF9E-959D-46DF-9B62-ED4E9BAD8969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DE81213-9F2C-4131-BB0F-BED211D8215E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Platshållare för bildnummer 9">
            <a:extLst>
              <a:ext uri="{FF2B5EF4-FFF2-40B4-BE49-F238E27FC236}">
                <a16:creationId xmlns:a16="http://schemas.microsoft.com/office/drawing/2014/main" id="{20047D06-1D6B-4009-B905-7586E34A762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529601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delar - grön, bild V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3">
            <a:extLst>
              <a:ext uri="{FF2B5EF4-FFF2-40B4-BE49-F238E27FC236}">
                <a16:creationId xmlns:a16="http://schemas.microsoft.com/office/drawing/2014/main" id="{3472F375-C04E-4F50-9E5E-F3F1E129633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177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9625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6253" y="1381126"/>
            <a:ext cx="4908372" cy="44037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728ED47-5F67-4CE5-967A-7EF3F8185D28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FA9207C-D4EB-468D-88BD-EC6754FA68F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DBC1A3FC-6E94-49F5-9E44-7405D16A9C14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BDF721C1-4805-48EE-93EC-F201110FA87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11186" y="6125490"/>
            <a:ext cx="1772827" cy="400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8913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827846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30079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Avslut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EBCC581D-3362-482F-BB6D-A74C3D02C5C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660857" y="3104606"/>
            <a:ext cx="2870285" cy="648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6238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Avslut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>
            <a:extLst>
              <a:ext uri="{FF2B5EF4-FFF2-40B4-BE49-F238E27FC236}">
                <a16:creationId xmlns:a16="http://schemas.microsoft.com/office/drawing/2014/main" id="{BC3AE89C-6672-4221-9D7E-B09B1709C19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660857" y="3104606"/>
            <a:ext cx="2870285" cy="648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174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52106" y="3429000"/>
            <a:ext cx="6480000" cy="972000"/>
          </a:xfrm>
        </p:spPr>
        <p:txBody>
          <a:bodyPr anchor="b"/>
          <a:lstStyle>
            <a:lvl1pPr algn="l">
              <a:defRPr sz="32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52106" y="4653635"/>
            <a:ext cx="6480000" cy="1126454"/>
          </a:xfrm>
        </p:spPr>
        <p:txBody>
          <a:bodyPr/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7293CD66-4809-4217-B6D5-17ECF075E15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11186" y="6125490"/>
            <a:ext cx="1772827" cy="400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47409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Avslut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EA568D33-9E47-4BB5-B746-E6E10AB5D4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660857" y="3104606"/>
            <a:ext cx="2870285" cy="648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198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0414B1B-0A49-49BF-AED0-F0D4D12648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963" y="1376363"/>
            <a:ext cx="11017250" cy="44037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90922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auto">
          <a:xfrm>
            <a:off x="586581" y="3429000"/>
            <a:ext cx="5508625" cy="2351088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52105" y="3657600"/>
            <a:ext cx="4778371" cy="972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52106" y="4653634"/>
            <a:ext cx="4778370" cy="766454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023692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>
          <a:xfrm>
            <a:off x="586581" y="3429000"/>
            <a:ext cx="5508625" cy="2351088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52105" y="3657600"/>
            <a:ext cx="4778371" cy="972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52106" y="4653634"/>
            <a:ext cx="4778370" cy="766454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2ACFE9A3-3B7F-4198-8A2C-C0153DC48B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86075" y="6116638"/>
            <a:ext cx="1797938" cy="406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510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>
          <a:xfrm>
            <a:off x="586581" y="3429000"/>
            <a:ext cx="5508625" cy="2351088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52105" y="3657600"/>
            <a:ext cx="4778371" cy="972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52106" y="4653634"/>
            <a:ext cx="4778370" cy="766454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1F8922BA-2162-46FE-BC98-3E7C9E96E0A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11186" y="6125490"/>
            <a:ext cx="1772827" cy="400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329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ön Cirkel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1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95626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ön Cirkel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1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76011A8-7A5E-4101-A0B6-3B680DCB718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86075" y="6116638"/>
            <a:ext cx="1797938" cy="406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098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11017250" cy="8636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sv-SE" dirty="0"/>
              <a:t>Klicka här för att ändraformat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88963" y="1376363"/>
            <a:ext cx="11017250" cy="44037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5228088" y="6115578"/>
            <a:ext cx="864000" cy="40745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926827" y="6117696"/>
            <a:ext cx="4247629" cy="408517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588963" y="6117167"/>
            <a:ext cx="288000" cy="40745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7D9841D9-0370-464A-8B35-5AFB3A9EE017}"/>
              </a:ext>
            </a:extLst>
          </p:cNvPr>
          <p:cNvPicPr>
            <a:picLocks noChangeAspect="1"/>
          </p:cNvPicPr>
          <p:nvPr userDrawn="1"/>
        </p:nvPicPr>
        <p:blipFill>
          <a:blip r:embed="rId32"/>
          <a:stretch>
            <a:fillRect/>
          </a:stretch>
        </p:blipFill>
        <p:spPr>
          <a:xfrm>
            <a:off x="9981432" y="6115578"/>
            <a:ext cx="1802581" cy="407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816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49" r:id="rId2"/>
    <p:sldLayoutId id="2147483656" r:id="rId3"/>
    <p:sldLayoutId id="2147483650" r:id="rId4"/>
    <p:sldLayoutId id="2147483658" r:id="rId5"/>
    <p:sldLayoutId id="2147483659" r:id="rId6"/>
    <p:sldLayoutId id="2147483651" r:id="rId7"/>
    <p:sldLayoutId id="2147483664" r:id="rId8"/>
    <p:sldLayoutId id="2147483673" r:id="rId9"/>
    <p:sldLayoutId id="2147483674" r:id="rId10"/>
    <p:sldLayoutId id="2147483675" r:id="rId11"/>
    <p:sldLayoutId id="2147483676" r:id="rId12"/>
    <p:sldLayoutId id="2147483665" r:id="rId13"/>
    <p:sldLayoutId id="2147483677" r:id="rId14"/>
    <p:sldLayoutId id="2147483678" r:id="rId15"/>
    <p:sldLayoutId id="2147483663" r:id="rId16"/>
    <p:sldLayoutId id="2147483679" r:id="rId17"/>
    <p:sldLayoutId id="2147483667" r:id="rId18"/>
    <p:sldLayoutId id="2147483668" r:id="rId19"/>
    <p:sldLayoutId id="2147483660" r:id="rId20"/>
    <p:sldLayoutId id="2147483652" r:id="rId21"/>
    <p:sldLayoutId id="2147483669" r:id="rId22"/>
    <p:sldLayoutId id="2147483670" r:id="rId23"/>
    <p:sldLayoutId id="2147483661" r:id="rId24"/>
    <p:sldLayoutId id="2147483662" r:id="rId25"/>
    <p:sldLayoutId id="2147483654" r:id="rId26"/>
    <p:sldLayoutId id="2147483655" r:id="rId27"/>
    <p:sldLayoutId id="2147483666" r:id="rId28"/>
    <p:sldLayoutId id="2147483671" r:id="rId29"/>
    <p:sldLayoutId id="2147483672" r:id="rId30"/>
  </p:sldLayoutIdLst>
  <p:hf sldNum="0"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60788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91183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21577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5972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370" userDrawn="1">
          <p15:clr>
            <a:srgbClr val="F26B43"/>
          </p15:clr>
        </p15:guide>
        <p15:guide id="4" pos="7423" userDrawn="1">
          <p15:clr>
            <a:srgbClr val="F26B43"/>
          </p15:clr>
        </p15:guide>
        <p15:guide id="5" orient="horz" pos="3853" userDrawn="1">
          <p15:clr>
            <a:srgbClr val="F26B43"/>
          </p15:clr>
        </p15:guide>
        <p15:guide id="6" orient="horz" pos="3641" userDrawn="1">
          <p15:clr>
            <a:srgbClr val="F26B43"/>
          </p15:clr>
        </p15:guide>
        <p15:guide id="7" orient="horz" pos="867" userDrawn="1">
          <p15:clr>
            <a:srgbClr val="F26B43"/>
          </p15:clr>
        </p15:guide>
        <p15:guide id="8" orient="horz" pos="755" userDrawn="1">
          <p15:clr>
            <a:srgbClr val="F26B43"/>
          </p15:clr>
        </p15:guide>
        <p15:guide id="9" orient="horz" pos="211" userDrawn="1">
          <p15:clr>
            <a:srgbClr val="F26B43"/>
          </p15:clr>
        </p15:guide>
        <p15:guide id="10" orient="horz" pos="4111" userDrawn="1">
          <p15:clr>
            <a:srgbClr val="F26B43"/>
          </p15:clr>
        </p15:guide>
        <p15:guide id="11" pos="731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798B13F-E465-4811-8BB7-F82D4783B36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88963" y="334963"/>
            <a:ext cx="11603037" cy="863600"/>
          </a:xfrm>
        </p:spPr>
        <p:txBody>
          <a:bodyPr/>
          <a:lstStyle/>
          <a:p>
            <a:r>
              <a:rPr lang="sv-SE" dirty="0"/>
              <a:t>Pulp 1980-2019</a:t>
            </a:r>
            <a:br>
              <a:rPr lang="sv-SE" dirty="0"/>
            </a:br>
            <a:r>
              <a:rPr lang="sv-SE" b="0" dirty="0" err="1"/>
              <a:t>Production</a:t>
            </a:r>
            <a:r>
              <a:rPr lang="sv-SE" b="0" dirty="0"/>
              <a:t> and </a:t>
            </a:r>
            <a:r>
              <a:rPr lang="sv-SE" b="0" dirty="0" err="1"/>
              <a:t>Deliveries</a:t>
            </a:r>
            <a:endParaRPr lang="sv-SE" b="0" dirty="0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6A6BE9B1-9B43-4C0C-A154-A0183A47C9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738" y="1770691"/>
            <a:ext cx="11022523" cy="4535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67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1598CC-75E3-4C14-86D8-AB77C82AE26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53943" y="334963"/>
            <a:ext cx="11238057" cy="863600"/>
          </a:xfrm>
        </p:spPr>
        <p:txBody>
          <a:bodyPr/>
          <a:lstStyle/>
          <a:p>
            <a:r>
              <a:rPr lang="sv-SE" sz="3200" dirty="0"/>
              <a:t>Pulp </a:t>
            </a:r>
            <a:r>
              <a:rPr lang="sv-SE" sz="3200" dirty="0" err="1"/>
              <a:t>Production</a:t>
            </a:r>
            <a:r>
              <a:rPr lang="sv-SE" sz="3200" dirty="0"/>
              <a:t> 2017-2019</a:t>
            </a:r>
            <a:endParaRPr lang="sv-SE" dirty="0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0D43917D-AD50-49FB-9241-7C0E565BD2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3943" y="1851442"/>
            <a:ext cx="9957816" cy="3590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5853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27EA08F-6A1B-42EA-8EA1-CB9392B2CCA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88963" y="334963"/>
            <a:ext cx="11603037" cy="863600"/>
          </a:xfrm>
        </p:spPr>
        <p:txBody>
          <a:bodyPr/>
          <a:lstStyle/>
          <a:p>
            <a:r>
              <a:rPr lang="sv-SE" sz="3200" dirty="0" err="1"/>
              <a:t>Structural</a:t>
            </a:r>
            <a:r>
              <a:rPr lang="sv-SE" sz="3200" dirty="0"/>
              <a:t> Changes Pulp 1980-2019</a:t>
            </a:r>
            <a:endParaRPr lang="sv-SE" dirty="0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A90B7DBB-0A08-441C-95B1-C64A8417F2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963" y="1718351"/>
            <a:ext cx="9218676" cy="4113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225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8523136-A826-4B84-93B5-735C36BCCA9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75771" y="334963"/>
            <a:ext cx="11916229" cy="863600"/>
          </a:xfrm>
        </p:spPr>
        <p:txBody>
          <a:bodyPr/>
          <a:lstStyle/>
          <a:p>
            <a:r>
              <a:rPr lang="sv-SE" dirty="0" err="1"/>
              <a:t>Production</a:t>
            </a:r>
            <a:r>
              <a:rPr lang="sv-SE" dirty="0"/>
              <a:t> and Exports </a:t>
            </a:r>
            <a:r>
              <a:rPr lang="sv-SE" dirty="0" err="1"/>
              <a:t>of</a:t>
            </a:r>
            <a:r>
              <a:rPr lang="sv-SE" dirty="0"/>
              <a:t> Pulp 2019</a:t>
            </a:r>
            <a:endParaRPr lang="sv-SE" dirty="0">
              <a:solidFill>
                <a:srgbClr val="FF0000"/>
              </a:solidFill>
            </a:endParaRP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5EA3957B-2F11-4469-9DEE-2E26294318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889" y="1359176"/>
            <a:ext cx="10400677" cy="5358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049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AA29FED-ABF4-4B73-BAA9-692267450D1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18155" y="334963"/>
            <a:ext cx="11573845" cy="863600"/>
          </a:xfrm>
        </p:spPr>
        <p:txBody>
          <a:bodyPr/>
          <a:lstStyle/>
          <a:p>
            <a:r>
              <a:rPr lang="sv-SE" dirty="0" err="1"/>
              <a:t>Europe</a:t>
            </a:r>
            <a:r>
              <a:rPr lang="sv-SE" dirty="0"/>
              <a:t> is the Forest </a:t>
            </a:r>
            <a:r>
              <a:rPr lang="sv-SE" dirty="0" err="1"/>
              <a:t>Industry’s</a:t>
            </a:r>
            <a:r>
              <a:rPr lang="sv-SE" dirty="0"/>
              <a:t> Main Market 2019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E285DC9B-11E9-4E3D-AB05-47F9F819B2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155" y="2353076"/>
            <a:ext cx="9888569" cy="2877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846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AA29FED-ABF4-4B73-BAA9-692267450D1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23257" y="334963"/>
            <a:ext cx="11568743" cy="863600"/>
          </a:xfrm>
        </p:spPr>
        <p:txBody>
          <a:bodyPr/>
          <a:lstStyle/>
          <a:p>
            <a:r>
              <a:rPr lang="sv-SE" dirty="0" err="1"/>
              <a:t>Europe</a:t>
            </a:r>
            <a:r>
              <a:rPr lang="sv-SE" dirty="0"/>
              <a:t> is the Forest </a:t>
            </a:r>
            <a:r>
              <a:rPr lang="sv-SE" dirty="0" err="1"/>
              <a:t>Industry’s</a:t>
            </a:r>
            <a:r>
              <a:rPr lang="sv-SE" dirty="0"/>
              <a:t> Main Market 2018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5A6B3C0E-5AE3-4FD9-8EB3-FF8EA58923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286" y="1316360"/>
            <a:ext cx="8980186" cy="5328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990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06CDBB3-2EE9-4AEA-9C48-24450932F44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74750" y="334963"/>
            <a:ext cx="11017250" cy="863600"/>
          </a:xfrm>
        </p:spPr>
        <p:txBody>
          <a:bodyPr/>
          <a:lstStyle/>
          <a:p>
            <a:r>
              <a:rPr lang="sv-SE" sz="3200" dirty="0" err="1"/>
              <a:t>Production</a:t>
            </a:r>
            <a:r>
              <a:rPr lang="sv-SE" sz="3200" dirty="0"/>
              <a:t> </a:t>
            </a:r>
            <a:r>
              <a:rPr lang="sv-SE" sz="3200" dirty="0" err="1"/>
              <a:t>of</a:t>
            </a:r>
            <a:r>
              <a:rPr lang="sv-SE" sz="3200" dirty="0"/>
              <a:t> Market Pulp in Sweden 2019</a:t>
            </a:r>
            <a:endParaRPr lang="sv-SE" dirty="0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348D3B85-DD84-430F-9770-89FB2F0C92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786" y="1474896"/>
            <a:ext cx="11016427" cy="4401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699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D2BAA99-918F-45FA-A057-560D143F542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87375" y="334963"/>
            <a:ext cx="11604625" cy="863600"/>
          </a:xfrm>
        </p:spPr>
        <p:txBody>
          <a:bodyPr/>
          <a:lstStyle/>
          <a:p>
            <a:r>
              <a:rPr lang="sv-SE" sz="3200" dirty="0"/>
              <a:t>Exports </a:t>
            </a:r>
            <a:r>
              <a:rPr lang="sv-SE" sz="3200" dirty="0" err="1"/>
              <a:t>of</a:t>
            </a:r>
            <a:r>
              <a:rPr lang="sv-SE" sz="3200" dirty="0"/>
              <a:t> Pulp</a:t>
            </a:r>
            <a:br>
              <a:rPr lang="sv-SE" sz="3200" dirty="0"/>
            </a:br>
            <a:r>
              <a:rPr lang="sv-SE" sz="3200" b="0" dirty="0"/>
              <a:t>by </a:t>
            </a:r>
            <a:r>
              <a:rPr lang="sv-SE" sz="3200" b="0" dirty="0" err="1"/>
              <a:t>Grade</a:t>
            </a:r>
            <a:endParaRPr lang="sv-SE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6D30EB26-7A00-45D7-B6A5-82AF8B73B37F}"/>
              </a:ext>
            </a:extLst>
          </p:cNvPr>
          <p:cNvSpPr/>
          <p:nvPr/>
        </p:nvSpPr>
        <p:spPr>
          <a:xfrm>
            <a:off x="2844800" y="5599707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hangingPunct="0"/>
            <a:r>
              <a:rPr lang="sv-SE" dirty="0"/>
              <a:t>Total Exports: 4,1 Million </a:t>
            </a:r>
            <a:r>
              <a:rPr lang="sv-SE" dirty="0" err="1"/>
              <a:t>Tonnes</a:t>
            </a:r>
            <a:r>
              <a:rPr lang="sv-SE" dirty="0"/>
              <a:t>     2019</a:t>
            </a:r>
          </a:p>
          <a:p>
            <a:pPr eaLnBrk="0" hangingPunct="0"/>
            <a:r>
              <a:rPr lang="sv-SE" dirty="0"/>
              <a:t>	         3.6 Million </a:t>
            </a:r>
            <a:r>
              <a:rPr lang="sv-SE" dirty="0" err="1"/>
              <a:t>Tonnes</a:t>
            </a:r>
            <a:r>
              <a:rPr lang="sv-SE" dirty="0"/>
              <a:t>     2018</a:t>
            </a:r>
          </a:p>
          <a:p>
            <a:pPr eaLnBrk="0" hangingPunct="0"/>
            <a:r>
              <a:rPr lang="sv-SE" dirty="0"/>
              <a:t> 	         3.7 Million </a:t>
            </a:r>
            <a:r>
              <a:rPr lang="sv-SE" dirty="0" err="1"/>
              <a:t>Tonnes</a:t>
            </a:r>
            <a:r>
              <a:rPr lang="sv-SE" dirty="0"/>
              <a:t>     2017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325BA27A-3310-40D7-8715-DBD6DD2348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738" y="1471708"/>
            <a:ext cx="11022523" cy="4291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690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9D77F00-1D47-4F5C-B685-8EA7CCEAE55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66057" y="334963"/>
            <a:ext cx="11625943" cy="863600"/>
          </a:xfrm>
        </p:spPr>
        <p:txBody>
          <a:bodyPr/>
          <a:lstStyle/>
          <a:p>
            <a:r>
              <a:rPr lang="sv-SE" dirty="0"/>
              <a:t>Pulp </a:t>
            </a:r>
            <a:r>
              <a:rPr lang="sv-SE" dirty="0" err="1"/>
              <a:t>Deliveries</a:t>
            </a:r>
            <a:br>
              <a:rPr lang="sv-SE" dirty="0"/>
            </a:br>
            <a:r>
              <a:rPr lang="sv-SE" b="0" dirty="0"/>
              <a:t>by Market 2019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847A4E-E320-44EA-84AA-36C134176E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7819" y="5780088"/>
            <a:ext cx="7329445" cy="7360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 algn="l" eaLnBrk="0" hangingPunct="0">
              <a:tabLst>
                <a:tab pos="3333750" algn="r"/>
              </a:tabLst>
            </a:pPr>
            <a:r>
              <a:rPr lang="sv-SE" sz="1400" dirty="0"/>
              <a:t>Total </a:t>
            </a:r>
            <a:r>
              <a:rPr lang="sv-SE" sz="1400" dirty="0" err="1"/>
              <a:t>Deliveries</a:t>
            </a:r>
            <a:r>
              <a:rPr lang="sv-SE" sz="1400" dirty="0"/>
              <a:t>: 4.7 Million </a:t>
            </a:r>
            <a:r>
              <a:rPr lang="sv-SE" sz="1400" dirty="0" err="1"/>
              <a:t>Tonnes</a:t>
            </a:r>
            <a:r>
              <a:rPr lang="sv-SE" sz="1400" dirty="0"/>
              <a:t> (2018: 4.2 Million </a:t>
            </a:r>
            <a:r>
              <a:rPr lang="sv-SE" sz="1400" dirty="0" err="1"/>
              <a:t>Tonnes</a:t>
            </a:r>
            <a:r>
              <a:rPr lang="sv-SE" sz="1400" dirty="0"/>
              <a:t>) </a:t>
            </a:r>
          </a:p>
          <a:p>
            <a:pPr algn="l" eaLnBrk="0" hangingPunct="0">
              <a:tabLst>
                <a:tab pos="3333750" algn="r"/>
              </a:tabLst>
            </a:pPr>
            <a:r>
              <a:rPr lang="sv-SE" sz="1400" dirty="0"/>
              <a:t>Total Exports: 4,1 Million </a:t>
            </a:r>
            <a:r>
              <a:rPr lang="sv-SE" sz="1400" dirty="0" err="1"/>
              <a:t>Tonnes</a:t>
            </a:r>
            <a:r>
              <a:rPr lang="sv-SE" sz="1400" dirty="0"/>
              <a:t> (2018: 3.6 Million </a:t>
            </a:r>
            <a:r>
              <a:rPr lang="sv-SE" sz="1400" dirty="0" err="1"/>
              <a:t>Tonnes</a:t>
            </a:r>
            <a:r>
              <a:rPr lang="sv-SE" sz="1400" dirty="0"/>
              <a:t>)</a:t>
            </a:r>
          </a:p>
          <a:p>
            <a:pPr algn="l" eaLnBrk="0" hangingPunct="0">
              <a:tabLst>
                <a:tab pos="3333750" algn="r"/>
              </a:tabLst>
            </a:pPr>
            <a:r>
              <a:rPr lang="sv-SE" sz="1400" dirty="0"/>
              <a:t>Total Exports for EU: 2.4 Million </a:t>
            </a:r>
            <a:r>
              <a:rPr lang="sv-SE" sz="1400" dirty="0" err="1"/>
              <a:t>Tonnes</a:t>
            </a:r>
            <a:r>
              <a:rPr lang="sv-SE" sz="1400" dirty="0"/>
              <a:t> (2018: 2.5 Million </a:t>
            </a:r>
            <a:r>
              <a:rPr lang="sv-SE" sz="1400" dirty="0" err="1"/>
              <a:t>Tonnes</a:t>
            </a:r>
            <a:r>
              <a:rPr lang="sv-SE" sz="1400" dirty="0"/>
              <a:t>)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ADAF8B7A-EB04-4C35-844E-1F3C9EF380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057" y="1384344"/>
            <a:ext cx="11016427" cy="4413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038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D632BB-F14B-4DAA-9887-817FD9A3DEA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88963" y="334963"/>
            <a:ext cx="11603037" cy="863600"/>
          </a:xfrm>
        </p:spPr>
        <p:txBody>
          <a:bodyPr/>
          <a:lstStyle/>
          <a:p>
            <a:r>
              <a:rPr lang="sv-SE" altLang="sv-SE" sz="3200" dirty="0" err="1"/>
              <a:t>Structure</a:t>
            </a:r>
            <a:r>
              <a:rPr lang="sv-SE" altLang="sv-SE" sz="3200" dirty="0"/>
              <a:t> </a:t>
            </a:r>
            <a:r>
              <a:rPr lang="sv-SE" altLang="sv-SE" sz="3200" dirty="0" err="1"/>
              <a:t>Development</a:t>
            </a:r>
            <a:r>
              <a:rPr lang="sv-SE" altLang="sv-SE" sz="3200" dirty="0"/>
              <a:t> in the Pulp Industry</a:t>
            </a:r>
            <a:endParaRPr lang="sv-SE" dirty="0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DC005BB1-3AD7-4177-A349-45433F0F11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738" y="1552250"/>
            <a:ext cx="11022523" cy="456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753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3227CA4-9899-4765-84D1-BD8B2A618B5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88963" y="334963"/>
            <a:ext cx="11603037" cy="863600"/>
          </a:xfrm>
        </p:spPr>
        <p:txBody>
          <a:bodyPr/>
          <a:lstStyle/>
          <a:p>
            <a:r>
              <a:rPr lang="sv-SE" sz="3200" dirty="0" err="1"/>
              <a:t>Structure</a:t>
            </a:r>
            <a:r>
              <a:rPr lang="sv-SE" sz="3200" dirty="0"/>
              <a:t> </a:t>
            </a:r>
            <a:r>
              <a:rPr lang="sv-SE" sz="3200" dirty="0" err="1"/>
              <a:t>of</a:t>
            </a:r>
            <a:r>
              <a:rPr lang="sv-SE" sz="3200" dirty="0"/>
              <a:t> Market Pulp </a:t>
            </a:r>
            <a:r>
              <a:rPr lang="sv-SE" sz="3200" dirty="0" err="1"/>
              <a:t>Production</a:t>
            </a:r>
            <a:r>
              <a:rPr lang="sv-SE" sz="3200" dirty="0"/>
              <a:t> 2019</a:t>
            </a:r>
            <a:endParaRPr lang="sv-SE" dirty="0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6FF4E28D-0672-4324-B3F9-A88903A122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138" y="1644425"/>
            <a:ext cx="11022523" cy="4352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350225"/>
      </p:ext>
    </p:extLst>
  </p:cSld>
  <p:clrMapOvr>
    <a:masterClrMapping/>
  </p:clrMapOvr>
</p:sld>
</file>

<file path=ppt/theme/theme1.xml><?xml version="1.0" encoding="utf-8"?>
<a:theme xmlns:a="http://schemas.openxmlformats.org/drawingml/2006/main" name="Skogsindustrierna">
  <a:themeElements>
    <a:clrScheme name="Skogsindustrierna_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93B378"/>
      </a:accent1>
      <a:accent2>
        <a:srgbClr val="7992A5"/>
      </a:accent2>
      <a:accent3>
        <a:srgbClr val="F08046"/>
      </a:accent3>
      <a:accent4>
        <a:srgbClr val="E5F6DC"/>
      </a:accent4>
      <a:accent5>
        <a:srgbClr val="96B5A8"/>
      </a:accent5>
      <a:accent6>
        <a:srgbClr val="E0F9EA"/>
      </a:accent6>
      <a:hlink>
        <a:srgbClr val="0563C1"/>
      </a:hlink>
      <a:folHlink>
        <a:srgbClr val="954F72"/>
      </a:folHlink>
    </a:clrScheme>
    <a:fontScheme name="Skogsindustrierna_Fonts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solidFill>
            <a:schemeClr val="accent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kogsindustrierna 16x9 eng.potx" id="{3066CACA-DA74-4695-A4BD-10891E837419}" vid="{72EA9E30-ED75-45EC-A5E6-163053AF5125}"/>
    </a:ext>
  </a:extLst>
</a:theme>
</file>

<file path=ppt/theme/theme2.xml><?xml version="1.0" encoding="utf-8"?>
<a:theme xmlns:a="http://schemas.openxmlformats.org/drawingml/2006/main" name="Office-tema">
  <a:themeElements>
    <a:clrScheme name="Skogsindustrierna_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E0F9EA"/>
      </a:accent1>
      <a:accent2>
        <a:srgbClr val="93B379"/>
      </a:accent2>
      <a:accent3>
        <a:srgbClr val="93B5A5"/>
      </a:accent3>
      <a:accent4>
        <a:srgbClr val="7992A5"/>
      </a:accent4>
      <a:accent5>
        <a:srgbClr val="FF8134"/>
      </a:accent5>
      <a:accent6>
        <a:srgbClr val="E5F6DC"/>
      </a:accent6>
      <a:hlink>
        <a:srgbClr val="0563C1"/>
      </a:hlink>
      <a:folHlink>
        <a:srgbClr val="954F72"/>
      </a:folHlink>
    </a:clrScheme>
    <a:fontScheme name="Skogsindustrierna_Fonts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Skogsindustrierna_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E0F9EA"/>
      </a:accent1>
      <a:accent2>
        <a:srgbClr val="93B379"/>
      </a:accent2>
      <a:accent3>
        <a:srgbClr val="93B5A5"/>
      </a:accent3>
      <a:accent4>
        <a:srgbClr val="7992A5"/>
      </a:accent4>
      <a:accent5>
        <a:srgbClr val="FF8134"/>
      </a:accent5>
      <a:accent6>
        <a:srgbClr val="E5F6DC"/>
      </a:accent6>
      <a:hlink>
        <a:srgbClr val="0563C1"/>
      </a:hlink>
      <a:folHlink>
        <a:srgbClr val="954F72"/>
      </a:folHlink>
    </a:clrScheme>
    <a:fontScheme name="Skogsindustrierna_Fonts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Skogsindustrierna 16x9 eng</Template>
  <TotalTime>6</TotalTime>
  <Words>138</Words>
  <Application>Microsoft Office PowerPoint</Application>
  <PresentationFormat>Bredbild</PresentationFormat>
  <Paragraphs>28</Paragraphs>
  <Slides>11</Slides>
  <Notes>11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4" baseType="lpstr">
      <vt:lpstr>Arial</vt:lpstr>
      <vt:lpstr>Century Gothic</vt:lpstr>
      <vt:lpstr>Skogsindustrierna</vt:lpstr>
      <vt:lpstr>Pulp 1980-2019 Production and Deliveries</vt:lpstr>
      <vt:lpstr>Production and Exports of Pulp 2019</vt:lpstr>
      <vt:lpstr>Europe is the Forest Industry’s Main Market 2019</vt:lpstr>
      <vt:lpstr>Europe is the Forest Industry’s Main Market 2018</vt:lpstr>
      <vt:lpstr>Production of Market Pulp in Sweden 2019</vt:lpstr>
      <vt:lpstr>Exports of Pulp by Grade</vt:lpstr>
      <vt:lpstr>Pulp Deliveries by Market 2019</vt:lpstr>
      <vt:lpstr>Structure Development in the Pulp Industry</vt:lpstr>
      <vt:lpstr>Structure of Market Pulp Production 2019</vt:lpstr>
      <vt:lpstr>Pulp Production 2017-2019</vt:lpstr>
      <vt:lpstr>Structural Changes Pulp 1980-2019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Pulp 1980-2019 Production and Deliveries</dc:title>
  <dc:creator>Kull, Axelina</dc:creator>
  <cp:lastModifiedBy>Kull, Axelina</cp:lastModifiedBy>
  <cp:revision>1</cp:revision>
  <dcterms:created xsi:type="dcterms:W3CDTF">2020-05-25T09:25:29Z</dcterms:created>
  <dcterms:modified xsi:type="dcterms:W3CDTF">2020-05-25T09:32:00Z</dcterms:modified>
</cp:coreProperties>
</file>