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85" r:id="rId3"/>
    <p:sldId id="286" r:id="rId4"/>
    <p:sldId id="287" r:id="rId5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5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A5E0007-571B-421E-A435-00CA099011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1B92ED9-2692-42B2-826E-B55E2730DC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D9F71B6-6F2B-437A-907B-4B94C0EABC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5F93B3E-8B54-44BC-9FBE-171DB6E239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F0F3F1DA-E379-4E4D-8CDF-6CC06408E7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D2354DD-4492-4CE6-ABFB-FDDE9FD219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BFE532A-C502-47A6-9DF9-9F6BFC5A2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76ECCE2-EA1B-4EED-AD8A-562FC924D9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AA1FBC2-9707-426D-A9E5-398F6306C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54C72DC-259A-44E9-9DF2-D0EFA405D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CAA4FFC-D9C0-414A-951C-59C54CD0CA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81A2861-0CE8-4D6A-AE70-2E39B698E3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567C71F-16F7-49AB-802A-1EDA0D19DC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F721C1-4805-48EE-93EC-F201110FA8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BCC581D-3362-482F-BB6D-A74C3D02C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BC3AE89C-6672-4221-9D7E-B09B1709C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293CD66-4809-4217-B6D5-17ECF075E1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A568D33-9E47-4BB5-B746-E6E10AB5D4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ACFE9A3-3B7F-4198-8A2C-C0153DC48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F8922BA-2162-46FE-BC98-3E7C9E96E0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76011A8-7A5E-4101-A0B6-3B680DCB71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9981432" y="6115578"/>
            <a:ext cx="1802581" cy="40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EF9A6F3C-4D5C-40FD-8E9F-44D0DE5B392B}"/>
              </a:ext>
            </a:extLst>
          </p:cNvPr>
          <p:cNvSpPr txBox="1">
            <a:spLocks/>
          </p:cNvSpPr>
          <p:nvPr/>
        </p:nvSpPr>
        <p:spPr>
          <a:xfrm>
            <a:off x="605508" y="287793"/>
            <a:ext cx="10271871" cy="861534"/>
          </a:xfrm>
          <a:prstGeom prst="rect">
            <a:avLst/>
          </a:prstGeom>
        </p:spPr>
        <p:txBody>
          <a:bodyPr vert="horz" lIns="0" tIns="0" rIns="0" bIns="0" rtlCol="0" anchor="b">
            <a:normAutofit fontScale="25000" lnSpcReduction="2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2800" dirty="0">
                <a:solidFill>
                  <a:schemeClr val="tx1"/>
                </a:solidFill>
              </a:rPr>
              <a:t>Sweden’s Emissions of Greenhouse Gases 2018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en-US" sz="9600" b="0" dirty="0">
                <a:solidFill>
                  <a:schemeClr val="tx1"/>
                </a:solidFill>
              </a:rPr>
              <a:t>by Sector</a:t>
            </a:r>
            <a:endParaRPr lang="en-US" sz="6400" b="0" dirty="0">
              <a:solidFill>
                <a:schemeClr val="tx1"/>
              </a:solidFill>
            </a:endParaRP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6CF08B43-D659-438C-A0DB-C55E596EB729}"/>
              </a:ext>
            </a:extLst>
          </p:cNvPr>
          <p:cNvSpPr txBox="1">
            <a:spLocks/>
          </p:cNvSpPr>
          <p:nvPr/>
        </p:nvSpPr>
        <p:spPr>
          <a:xfrm>
            <a:off x="588962" y="5918443"/>
            <a:ext cx="8526463" cy="345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b="0" dirty="0"/>
              <a:t>Source: Swedish Forest </a:t>
            </a:r>
            <a:r>
              <a:rPr lang="sv-SE" b="0" dirty="0" err="1"/>
              <a:t>Industries</a:t>
            </a:r>
            <a:r>
              <a:rPr lang="sv-SE" b="0" dirty="0"/>
              <a:t> Federation, </a:t>
            </a:r>
            <a:r>
              <a:rPr lang="sv-SE" b="0" dirty="0" err="1"/>
              <a:t>Environmental</a:t>
            </a:r>
            <a:r>
              <a:rPr lang="sv-SE" b="0" dirty="0"/>
              <a:t> </a:t>
            </a:r>
            <a:r>
              <a:rPr lang="sv-SE" b="0" dirty="0" err="1"/>
              <a:t>Protection</a:t>
            </a:r>
            <a:r>
              <a:rPr lang="sv-SE" b="0" dirty="0"/>
              <a:t> Agency, </a:t>
            </a:r>
            <a:r>
              <a:rPr lang="sv-SE" b="0" dirty="0" err="1"/>
              <a:t>Statistics</a:t>
            </a:r>
            <a:r>
              <a:rPr lang="sv-SE" b="0" dirty="0"/>
              <a:t> Sweden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4D3DB8F-35C2-4381-8CE6-69B3C4D54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2" y="1311700"/>
            <a:ext cx="9358171" cy="444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9">
            <a:extLst>
              <a:ext uri="{FF2B5EF4-FFF2-40B4-BE49-F238E27FC236}">
                <a16:creationId xmlns:a16="http://schemas.microsoft.com/office/drawing/2014/main" id="{F4639D9D-9AE9-410B-8584-F117D4BDE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</p:spPr>
        <p:txBody>
          <a:bodyPr/>
          <a:lstStyle/>
          <a:p>
            <a:r>
              <a:rPr lang="en-US" dirty="0"/>
              <a:t>Carbon Dioxide Emissions </a:t>
            </a:r>
            <a:r>
              <a:rPr lang="sv-SE" dirty="0"/>
              <a:t>(CO</a:t>
            </a:r>
            <a:r>
              <a:rPr lang="sv-SE" baseline="-25000" dirty="0"/>
              <a:t>2</a:t>
            </a:r>
            <a:r>
              <a:rPr lang="sv-SE" dirty="0"/>
              <a:t>)* 2001-2019</a:t>
            </a:r>
            <a:br>
              <a:rPr lang="sv-SE" dirty="0"/>
            </a:br>
            <a:r>
              <a:rPr lang="en-US" sz="2400" b="0" dirty="0"/>
              <a:t>per </a:t>
            </a:r>
            <a:r>
              <a:rPr lang="en-US" sz="2400" b="0" dirty="0" err="1"/>
              <a:t>Tonne</a:t>
            </a:r>
            <a:r>
              <a:rPr lang="en-US" sz="2400" b="0" dirty="0"/>
              <a:t> of Market Pulp and Paper</a:t>
            </a:r>
            <a:endParaRPr lang="en-US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E4C5CA2-4306-4FB9-ABA6-D948ECF66F7D}"/>
              </a:ext>
            </a:extLst>
          </p:cNvPr>
          <p:cNvSpPr/>
          <p:nvPr/>
        </p:nvSpPr>
        <p:spPr>
          <a:xfrm>
            <a:off x="7471762" y="5786964"/>
            <a:ext cx="413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* </a:t>
            </a:r>
            <a:r>
              <a:rPr lang="en-US" sz="1200" dirty="0"/>
              <a:t>Based on the forest industry's fossil fuel consumption</a:t>
            </a:r>
            <a:endParaRPr lang="sv-SE" sz="1200" dirty="0"/>
          </a:p>
        </p:txBody>
      </p:sp>
      <p:sp>
        <p:nvSpPr>
          <p:cNvPr id="7" name="textruta 3">
            <a:extLst>
              <a:ext uri="{FF2B5EF4-FFF2-40B4-BE49-F238E27FC236}">
                <a16:creationId xmlns:a16="http://schemas.microsoft.com/office/drawing/2014/main" id="{AE113B6B-9D7C-485C-A61D-28EFB60BB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150" y="6206669"/>
            <a:ext cx="4788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/>
              <a:t>Source: Swedish Forest </a:t>
            </a:r>
            <a:r>
              <a:rPr lang="sv-SE" sz="1200" dirty="0" err="1"/>
              <a:t>Industries</a:t>
            </a:r>
            <a:r>
              <a:rPr lang="sv-SE" sz="1200" dirty="0"/>
              <a:t> Federation, </a:t>
            </a:r>
            <a:r>
              <a:rPr lang="sv-SE" sz="1200" dirty="0" err="1"/>
              <a:t>Statistics</a:t>
            </a:r>
            <a:r>
              <a:rPr lang="sv-SE" sz="1200" dirty="0"/>
              <a:t> Sweden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436773CB-0BB3-49DE-B9A0-680B01021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375" y="1495672"/>
            <a:ext cx="10906689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F42AADE2-E8EE-4E83-A348-4F0DCB468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63" y="334962"/>
            <a:ext cx="11017250" cy="1143317"/>
          </a:xfrm>
        </p:spPr>
        <p:txBody>
          <a:bodyPr>
            <a:noAutofit/>
          </a:bodyPr>
          <a:lstStyle/>
          <a:p>
            <a:r>
              <a:rPr lang="sv-SE" sz="3200" b="1" dirty="0" err="1">
                <a:latin typeface="Century Gothic" panose="020B0502020202020204" pitchFamily="34" charset="0"/>
              </a:rPr>
              <a:t>Fuel</a:t>
            </a:r>
            <a:r>
              <a:rPr lang="sv-SE" sz="3200" b="1" dirty="0">
                <a:latin typeface="Century Gothic" panose="020B0502020202020204" pitchFamily="34" charset="0"/>
              </a:rPr>
              <a:t> </a:t>
            </a:r>
            <a:r>
              <a:rPr lang="sv-SE" dirty="0" err="1">
                <a:latin typeface="Century Gothic" panose="020B0502020202020204" pitchFamily="34" charset="0"/>
              </a:rPr>
              <a:t>C</a:t>
            </a:r>
            <a:r>
              <a:rPr lang="sv-SE" sz="3200" b="1" dirty="0" err="1">
                <a:latin typeface="Century Gothic" panose="020B0502020202020204" pitchFamily="34" charset="0"/>
              </a:rPr>
              <a:t>onsumption</a:t>
            </a:r>
            <a:r>
              <a:rPr lang="sv-SE" sz="3200" b="1" dirty="0">
                <a:latin typeface="Century Gothic" panose="020B0502020202020204" pitchFamily="34" charset="0"/>
              </a:rPr>
              <a:t> 2019</a:t>
            </a:r>
            <a:br>
              <a:rPr lang="sv-SE" sz="3200" b="1" dirty="0">
                <a:latin typeface="Century Gothic" panose="020B0502020202020204" pitchFamily="34" charset="0"/>
              </a:rPr>
            </a:br>
            <a:r>
              <a:rPr lang="sv-SE" sz="2800" b="0" dirty="0">
                <a:latin typeface="Century Gothic" panose="020B0502020202020204" pitchFamily="34" charset="0"/>
              </a:rPr>
              <a:t>Pulp, Paper, </a:t>
            </a:r>
            <a:r>
              <a:rPr lang="en-US" sz="2800" b="0" dirty="0">
                <a:latin typeface="Century Gothic" panose="020B0502020202020204" pitchFamily="34" charset="0"/>
              </a:rPr>
              <a:t>Paper Products, Printing and Reproduction of Recorded Media</a:t>
            </a:r>
            <a:endParaRPr lang="sv-SE" sz="3200" b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8D44047-98BE-4260-A02F-926ED60DFC82}"/>
              </a:ext>
            </a:extLst>
          </p:cNvPr>
          <p:cNvSpPr txBox="1"/>
          <p:nvPr/>
        </p:nvSpPr>
        <p:spPr>
          <a:xfrm>
            <a:off x="588963" y="6153706"/>
            <a:ext cx="6413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Source: Swedish Forest </a:t>
            </a:r>
            <a:r>
              <a:rPr lang="sv-SE" sz="1600" dirty="0" err="1"/>
              <a:t>Industries</a:t>
            </a:r>
            <a:r>
              <a:rPr lang="sv-SE" sz="1600" dirty="0"/>
              <a:t> Federation, </a:t>
            </a:r>
            <a:r>
              <a:rPr lang="sv-SE" sz="1600" dirty="0" err="1"/>
              <a:t>Statistics</a:t>
            </a:r>
            <a:r>
              <a:rPr lang="sv-SE" sz="1600" dirty="0"/>
              <a:t> Sweden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2BABBF9D-8808-47CD-981E-AEFD334AC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3" y="1800785"/>
            <a:ext cx="9504488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3D8C1D9E-FC68-4C64-B3F0-5E0C1EF6AD7F}"/>
              </a:ext>
            </a:extLst>
          </p:cNvPr>
          <p:cNvSpPr txBox="1"/>
          <p:nvPr/>
        </p:nvSpPr>
        <p:spPr>
          <a:xfrm>
            <a:off x="565976" y="6250941"/>
            <a:ext cx="4441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Source: SLU (The Swedish University </a:t>
            </a:r>
            <a:r>
              <a:rPr lang="sv-SE" sz="1200" dirty="0" err="1"/>
              <a:t>of</a:t>
            </a:r>
            <a:r>
              <a:rPr lang="sv-SE" sz="1200" dirty="0"/>
              <a:t> Agricultural Sciences)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8EA403A-5340-4755-9CC1-22390A99E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516" y="750804"/>
            <a:ext cx="9370968" cy="535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657948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 eng.potx" id="{3066CACA-DA74-4695-A4BD-10891E837419}" vid="{72EA9E30-ED75-45EC-A5E6-163053AF5125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2</TotalTime>
  <Words>92</Words>
  <Application>Microsoft Office PowerPoint</Application>
  <PresentationFormat>Bredbild</PresentationFormat>
  <Paragraphs>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Skogsindustrierna</vt:lpstr>
      <vt:lpstr>PowerPoint-presentation</vt:lpstr>
      <vt:lpstr>Carbon Dioxide Emissions (CO2)* 2001-2019 per Tonne of Market Pulp and Paper</vt:lpstr>
      <vt:lpstr>Fuel Consumption 2019 Pulp, Paper, Paper Products, Printing and Reproduction of Recorded Media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Kull, Axelina</dc:creator>
  <cp:lastModifiedBy>Kull, Axelina</cp:lastModifiedBy>
  <cp:revision>1</cp:revision>
  <dcterms:created xsi:type="dcterms:W3CDTF">2020-05-29T12:37:41Z</dcterms:created>
  <dcterms:modified xsi:type="dcterms:W3CDTF">2020-05-29T12:39:53Z</dcterms:modified>
</cp:coreProperties>
</file>