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5" r:id="rId2"/>
    <p:sldId id="479" r:id="rId3"/>
    <p:sldId id="485" r:id="rId4"/>
  </p:sldIdLst>
  <p:sldSz cx="12192000" cy="6858000"/>
  <p:notesSz cx="6858000" cy="9144000"/>
  <p:defaultTextStyle>
    <a:defPPr>
      <a:defRPr lang="sv-SE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3A8E3980-A42D-493A-9520-B376ACD18F40}">
          <p14:sldIdLst>
            <p14:sldId id="285"/>
            <p14:sldId id="479"/>
            <p14:sldId id="48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8" autoAdjust="0"/>
    <p:restoredTop sz="74462" autoAdjust="0"/>
  </p:normalViewPr>
  <p:slideViewPr>
    <p:cSldViewPr snapToGrid="0">
      <p:cViewPr>
        <p:scale>
          <a:sx n="41" d="100"/>
          <a:sy n="41" d="100"/>
        </p:scale>
        <p:origin x="1368" y="2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26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128570885161091E-2"/>
          <c:y val="4.6134315468023865E-2"/>
          <c:w val="0.87834426946631672"/>
          <c:h val="0.84361040213378047"/>
        </c:manualLayout>
      </c:layout>
      <c:ofPieChart>
        <c:ofPieType val="bar"/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Kolumn1</c:v>
                </c:pt>
              </c:strCache>
            </c:strRef>
          </c:tx>
          <c:dPt>
            <c:idx val="0"/>
            <c:bubble3D val="0"/>
            <c:spPr>
              <a:solidFill>
                <a:srgbClr val="93B379"/>
              </a:solidFill>
            </c:spPr>
            <c:extLst>
              <c:ext xmlns:c16="http://schemas.microsoft.com/office/drawing/2014/chart" uri="{C3380CC4-5D6E-409C-BE32-E72D297353CC}">
                <c16:uniqueId val="{00000001-E924-496D-9480-87FDFFF9D7E7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924-496D-9480-87FDFFF9D7E7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E924-496D-9480-87FDFFF9D7E7}"/>
              </c:ext>
            </c:extLst>
          </c:dPt>
          <c:dPt>
            <c:idx val="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924-496D-9480-87FDFFF9D7E7}"/>
              </c:ext>
            </c:extLst>
          </c:dPt>
          <c:dPt>
            <c:idx val="4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E924-496D-9480-87FDFFF9D7E7}"/>
              </c:ext>
            </c:extLst>
          </c:dPt>
          <c:dPt>
            <c:idx val="5"/>
            <c:bubble3D val="0"/>
            <c:spPr>
              <a:solidFill>
                <a:schemeClr val="tx1">
                  <a:lumMod val="95000"/>
                  <a:lumOff val="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E924-496D-9480-87FDFFF9D7E7}"/>
              </c:ext>
            </c:extLst>
          </c:dPt>
          <c:dPt>
            <c:idx val="6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E924-496D-9480-87FDFFF9D7E7}"/>
              </c:ext>
            </c:extLst>
          </c:dPt>
          <c:dPt>
            <c:idx val="7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E924-496D-9480-87FDFFF9D7E7}"/>
              </c:ext>
            </c:extLst>
          </c:dPt>
          <c:dPt>
            <c:idx val="8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11-E924-496D-9480-87FDFFF9D7E7}"/>
              </c:ext>
            </c:extLst>
          </c:dPt>
          <c:dPt>
            <c:idx val="9"/>
            <c:bubble3D val="0"/>
            <c:spPr>
              <a:solidFill>
                <a:srgbClr val="308021"/>
              </a:solidFill>
            </c:spPr>
            <c:extLst>
              <c:ext xmlns:c16="http://schemas.microsoft.com/office/drawing/2014/chart" uri="{C3380CC4-5D6E-409C-BE32-E72D297353CC}">
                <c16:uniqueId val="{00000013-E924-496D-9480-87FDFFF9D7E7}"/>
              </c:ext>
            </c:extLst>
          </c:dPt>
          <c:dPt>
            <c:idx val="1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15-E924-496D-9480-87FDFFF9D7E7}"/>
              </c:ext>
            </c:extLst>
          </c:dPt>
          <c:dLbls>
            <c:dLbl>
              <c:idx val="0"/>
              <c:layout>
                <c:manualLayout>
                  <c:x val="4.1315988565729281E-2"/>
                  <c:y val="-7.2137811404216406E-2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600">
                        <a:latin typeface="Century Gothic" panose="020B0502020202020204" pitchFamily="34" charset="0"/>
                      </a:defRPr>
                    </a:pPr>
                    <a:fld id="{8B88D336-D6E9-419D-828E-3F8928DCC60A}" type="CATEGORYNAME">
                      <a:rPr lang="en-US"/>
                      <a:pPr algn="l">
                        <a:defRPr sz="1600">
                          <a:latin typeface="Century Gothic" panose="020B0502020202020204" pitchFamily="34" charset="0"/>
                        </a:defRPr>
                      </a:pPr>
                      <a:t>[KATEGORINAMN]</a:t>
                    </a:fld>
                    <a:r>
                      <a:rPr lang="en-US" baseline="0" dirty="0"/>
                      <a:t>
96%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505374136515144"/>
                      <c:h val="0.1357654567481055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924-496D-9480-87FDFFF9D7E7}"/>
                </c:ext>
              </c:extLst>
            </c:dLbl>
            <c:dLbl>
              <c:idx val="1"/>
              <c:layout>
                <c:manualLayout>
                  <c:x val="1.5165752125521962E-2"/>
                  <c:y val="4.2335713750575113E-2"/>
                </c:manualLayout>
              </c:layout>
              <c:tx>
                <c:rich>
                  <a:bodyPr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200">
                        <a:latin typeface="Century Gothic" panose="020B0502020202020204" pitchFamily="34" charset="0"/>
                      </a:defRPr>
                    </a:pPr>
                    <a:fld id="{01BEBFED-40A4-4BA9-B4E8-E545E329475E}" type="CATEGORYNAME">
                      <a:rPr lang="en-US" sz="1200" smtClean="0">
                        <a:latin typeface="Century Gothic" panose="020B0502020202020204" pitchFamily="34" charset="0"/>
                      </a:rPr>
                      <a:pPr algn="l">
                        <a:defRPr sz="1200">
                          <a:latin typeface="Century Gothic" panose="020B0502020202020204" pitchFamily="34" charset="0"/>
                        </a:defRPr>
                      </a:pPr>
                      <a:t>[KATEGORINAMN]</a:t>
                    </a:fld>
                    <a:r>
                      <a:rPr lang="en-US" sz="1200" baseline="0" dirty="0">
                        <a:latin typeface="Century Gothic" panose="020B0502020202020204" pitchFamily="34" charset="0"/>
                      </a:rPr>
                      <a:t>, 2,2%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17162195899905"/>
                      <c:h val="8.049478114547754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924-496D-9480-87FDFFF9D7E7}"/>
                </c:ext>
              </c:extLst>
            </c:dLbl>
            <c:dLbl>
              <c:idx val="2"/>
              <c:layout>
                <c:manualLayout>
                  <c:x val="1.0308016520940905E-2"/>
                  <c:y val="-1.2842876377990155E-3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200">
                        <a:latin typeface="Century Gothic" panose="020B0502020202020204" pitchFamily="34" charset="0"/>
                      </a:defRPr>
                    </a:pPr>
                    <a:fld id="{1B8ABCCC-2938-4CB9-807F-F1AC1F07F3F0}" type="CATEGORYNAME">
                      <a:rPr lang="en-US" sz="1200" smtClean="0">
                        <a:latin typeface="Century Gothic" panose="020B0502020202020204" pitchFamily="34" charset="0"/>
                      </a:rPr>
                      <a:pPr algn="l">
                        <a:defRPr sz="1200">
                          <a:latin typeface="Century Gothic" panose="020B0502020202020204" pitchFamily="34" charset="0"/>
                        </a:defRPr>
                      </a:pPr>
                      <a:t>[KATEGORINAMN]</a:t>
                    </a:fld>
                    <a:r>
                      <a:rPr lang="en-US" sz="1200" baseline="0" dirty="0">
                        <a:latin typeface="Century Gothic" panose="020B0502020202020204" pitchFamily="34" charset="0"/>
                      </a:rPr>
                      <a:t>,</a:t>
                    </a:r>
                    <a:fld id="{C90C178B-4AED-4FB8-8F0E-A75E2417E39A}" type="PERCENTAGE">
                      <a:rPr lang="en-US" sz="1200" baseline="0" smtClean="0">
                        <a:latin typeface="Century Gothic" panose="020B0502020202020204" pitchFamily="34" charset="0"/>
                      </a:rPr>
                      <a:pPr algn="l">
                        <a:defRPr sz="1200">
                          <a:latin typeface="Century Gothic" panose="020B0502020202020204" pitchFamily="34" charset="0"/>
                        </a:defRPr>
                      </a:pPr>
                      <a:t>[PROCENT]</a:t>
                    </a:fld>
                    <a:endParaRPr lang="en-US" sz="1200" baseline="0" dirty="0">
                      <a:latin typeface="Century Gothic" panose="020B0502020202020204" pitchFamily="34" charset="0"/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97751316361528"/>
                      <c:h val="3.1815428504435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924-496D-9480-87FDFFF9D7E7}"/>
                </c:ext>
              </c:extLst>
            </c:dLbl>
            <c:dLbl>
              <c:idx val="3"/>
              <c:layout>
                <c:manualLayout>
                  <c:x val="9.9693251533742328E-3"/>
                  <c:y val="-1.9886474657079215E-2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200">
                        <a:latin typeface="Century Gothic" panose="020B0502020202020204" pitchFamily="34" charset="0"/>
                      </a:defRPr>
                    </a:pPr>
                    <a:fld id="{D8BEE960-937A-40C6-BF9A-74F4C493B4CC}" type="CATEGORYNAME">
                      <a:rPr lang="en-US" sz="1200" smtClean="0">
                        <a:latin typeface="Century Gothic" panose="020B0502020202020204" pitchFamily="34" charset="0"/>
                      </a:rPr>
                      <a:pPr algn="l">
                        <a:defRPr sz="1200">
                          <a:latin typeface="Century Gothic" panose="020B0502020202020204" pitchFamily="34" charset="0"/>
                        </a:defRPr>
                      </a:pPr>
                      <a:t>[KATEGORINAMN]</a:t>
                    </a:fld>
                    <a:r>
                      <a:rPr lang="en-US" sz="1200" dirty="0">
                        <a:latin typeface="Century Gothic" panose="020B0502020202020204" pitchFamily="34" charset="0"/>
                      </a:rPr>
                      <a:t>, 0,7%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90036713202259"/>
                      <c:h val="5.854166740680476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924-496D-9480-87FDFFF9D7E7}"/>
                </c:ext>
              </c:extLst>
            </c:dLbl>
            <c:dLbl>
              <c:idx val="4"/>
              <c:layout>
                <c:manualLayout>
                  <c:x val="8.4908941597024307E-3"/>
                  <c:y val="-1.6960634718753441E-2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200">
                        <a:latin typeface="Century Gothic" panose="020B0502020202020204" pitchFamily="34" charset="0"/>
                      </a:defRPr>
                    </a:pPr>
                    <a:fld id="{A5AEDF36-58F6-4DA9-B1DB-4C84F730D0FF}" type="CATEGORYNAME">
                      <a:rPr lang="en-US" sz="1200" smtClean="0">
                        <a:latin typeface="Century Gothic" panose="020B0502020202020204" pitchFamily="34" charset="0"/>
                      </a:rPr>
                      <a:pPr algn="l">
                        <a:defRPr sz="1200">
                          <a:latin typeface="Century Gothic" panose="020B0502020202020204" pitchFamily="34" charset="0"/>
                        </a:defRPr>
                      </a:pPr>
                      <a:t>[KATEGORINAMN]</a:t>
                    </a:fld>
                    <a:r>
                      <a:rPr lang="en-US" sz="1200" dirty="0">
                        <a:latin typeface="Century Gothic" panose="020B0502020202020204" pitchFamily="34" charset="0"/>
                      </a:rPr>
                      <a:t>,</a:t>
                    </a:r>
                    <a:r>
                      <a:rPr lang="en-US" sz="1200" baseline="0" dirty="0">
                        <a:latin typeface="Century Gothic" panose="020B0502020202020204" pitchFamily="34" charset="0"/>
                      </a:rPr>
                      <a:t> 0,3%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886503067484663"/>
                      <c:h val="7.757616909254332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924-496D-9480-87FDFFF9D7E7}"/>
                </c:ext>
              </c:extLst>
            </c:dLbl>
            <c:dLbl>
              <c:idx val="5"/>
              <c:layout>
                <c:manualLayout>
                  <c:x val="9.7680063765035498E-3"/>
                  <c:y val="1.4407158260474138E-3"/>
                </c:manualLayout>
              </c:layout>
              <c:tx>
                <c:rich>
                  <a:bodyPr anchorCtr="0"/>
                  <a:lstStyle/>
                  <a:p>
                    <a:pPr algn="l">
                      <a:defRPr sz="1200">
                        <a:latin typeface="Century Gothic" panose="020B0502020202020204" pitchFamily="34" charset="0"/>
                      </a:defRPr>
                    </a:pPr>
                    <a:fld id="{22758633-2CFF-4591-AC85-322C46BAB227}" type="CATEGORYNAME">
                      <a:rPr lang="en-US" sz="1200" smtClean="0">
                        <a:latin typeface="Century Gothic" panose="020B0502020202020204" pitchFamily="34" charset="0"/>
                      </a:rPr>
                      <a:pPr algn="l">
                        <a:defRPr sz="1200">
                          <a:latin typeface="Century Gothic" panose="020B0502020202020204" pitchFamily="34" charset="0"/>
                        </a:defRPr>
                      </a:pPr>
                      <a:t>[KATEGORINAMN]</a:t>
                    </a:fld>
                    <a:r>
                      <a:rPr lang="en-US" sz="1200" dirty="0">
                        <a:latin typeface="Century Gothic" panose="020B0502020202020204" pitchFamily="34" charset="0"/>
                      </a:rPr>
                      <a:t>, </a:t>
                    </a:r>
                    <a:r>
                      <a:rPr lang="en-US" sz="1200" baseline="0" dirty="0">
                        <a:latin typeface="Century Gothic" panose="020B0502020202020204" pitchFamily="34" charset="0"/>
                      </a:rPr>
                      <a:t> </a:t>
                    </a:r>
                    <a:fld id="{BB64B9F7-64AE-4EFD-8220-54C8F59C0082}" type="PERCENTAGE">
                      <a:rPr lang="en-US" sz="1200" baseline="0" smtClean="0">
                        <a:latin typeface="Century Gothic" panose="020B0502020202020204" pitchFamily="34" charset="0"/>
                      </a:rPr>
                      <a:pPr algn="l">
                        <a:defRPr sz="1200">
                          <a:latin typeface="Century Gothic" panose="020B0502020202020204" pitchFamily="34" charset="0"/>
                        </a:defRPr>
                      </a:pPr>
                      <a:t>[PROCENT]</a:t>
                    </a:fld>
                    <a:endParaRPr lang="en-US" sz="1200" baseline="0" dirty="0">
                      <a:latin typeface="Century Gothic" panose="020B0502020202020204" pitchFamily="34" charset="0"/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481462248200569"/>
                      <c:h val="6.128410112299673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924-496D-9480-87FDFFF9D7E7}"/>
                </c:ext>
              </c:extLst>
            </c:dLbl>
            <c:dLbl>
              <c:idx val="6"/>
              <c:layout>
                <c:manualLayout>
                  <c:x val="1.5230375399702049E-3"/>
                  <c:y val="1.9055173374258622E-2"/>
                </c:manualLayout>
              </c:layout>
              <c:tx>
                <c:rich>
                  <a:bodyPr anchorCtr="0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600" b="0" i="0" u="none" strike="noStrike" kern="1200" baseline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Arial"/>
                        <a:cs typeface="Arial"/>
                      </a:defRPr>
                    </a:pPr>
                    <a:r>
                      <a:rPr lang="en-US" sz="1600" dirty="0">
                        <a:effectLst/>
                      </a:rPr>
                      <a:t>Entirely fossil</a:t>
                    </a:r>
                    <a:r>
                      <a:rPr lang="en-US" sz="1600" baseline="0" dirty="0">
                        <a:latin typeface="Century Gothic" panose="020B0502020202020204" pitchFamily="34" charset="0"/>
                      </a:rPr>
                      <a:t>
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635999864548759E-2"/>
                      <c:h val="0.2341918738558116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D-E924-496D-9480-87FDFFF9D7E7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l">
                    <a:defRPr sz="1000"/>
                  </a:pPr>
                  <a:endParaRPr lang="sv-S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E924-496D-9480-87FDFFF9D7E7}"/>
                </c:ext>
              </c:extLst>
            </c:dLbl>
            <c:dLbl>
              <c:idx val="8"/>
              <c:layout>
                <c:manualLayout>
                  <c:x val="-0.23819453166513696"/>
                  <c:y val="4.4174032521075652E-3"/>
                </c:manualLayout>
              </c:layout>
              <c:tx>
                <c:rich>
                  <a:bodyPr/>
                  <a:lstStyle/>
                  <a:p>
                    <a:fld id="{E16209DF-A3A6-4F37-8A9E-E2E5EA608FC2}" type="CATEGORYNAME">
                      <a:rPr lang="en-US" sz="1200"/>
                      <a:pPr/>
                      <a:t>[KATEGORINAMN]</a:t>
                    </a:fld>
                    <a:r>
                      <a:rPr lang="en-US" sz="1200" baseline="0" dirty="0"/>
                      <a:t>
</a:t>
                    </a:r>
                    <a:fld id="{C2723A4B-CF57-4EF8-A8E2-F23B1D54D878}" type="PERCENTAGE">
                      <a:rPr lang="en-US" sz="1200" baseline="0"/>
                      <a:pPr/>
                      <a:t>[PROCENT]</a:t>
                    </a:fld>
                    <a:endParaRPr lang="en-US" sz="120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E924-496D-9480-87FDFFF9D7E7}"/>
                </c:ext>
              </c:extLst>
            </c:dLbl>
            <c:dLbl>
              <c:idx val="9"/>
              <c:layout>
                <c:manualLayout>
                  <c:x val="-2.7812062219216465E-3"/>
                  <c:y val="1.8757727041804079E-2"/>
                </c:manualLayout>
              </c:layout>
              <c:tx>
                <c:rich>
                  <a:bodyPr/>
                  <a:lstStyle/>
                  <a:p>
                    <a:r>
                      <a:rPr lang="en-US" sz="1200" baseline="0" dirty="0" err="1"/>
                      <a:t>Skogsindustri</a:t>
                    </a:r>
                    <a:r>
                      <a:rPr lang="en-US" sz="1200" baseline="0" dirty="0"/>
                      <a:t>
0,9 %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E924-496D-9480-87FDFFF9D7E7}"/>
                </c:ext>
              </c:extLst>
            </c:dLbl>
            <c:dLbl>
              <c:idx val="10"/>
              <c:layout>
                <c:manualLayout>
                  <c:x val="0.22527788636349536"/>
                  <c:y val="-8.3882124976198749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err="1"/>
                      <a:t>Övrig</a:t>
                    </a:r>
                    <a:r>
                      <a:rPr lang="en-US" sz="1200" dirty="0"/>
                      <a:t> </a:t>
                    </a:r>
                    <a:r>
                      <a:rPr lang="en-US" sz="1200" dirty="0" err="1"/>
                      <a:t>industri</a:t>
                    </a:r>
                    <a:endParaRPr lang="en-US" sz="1200" dirty="0"/>
                  </a:p>
                  <a:p>
                    <a:r>
                      <a:rPr lang="en-US" sz="1200" dirty="0"/>
                      <a:t>23 %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E924-496D-9480-87FDFFF9D7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Blad1!$A$2:$A$7</c:f>
              <c:strCache>
                <c:ptCount val="6"/>
                <c:pt idx="0">
                  <c:v>Bioenergy</c:v>
                </c:pt>
                <c:pt idx="1">
                  <c:v>Heating oil no. 2-5</c:v>
                </c:pt>
                <c:pt idx="2">
                  <c:v>Gasol</c:v>
                </c:pt>
                <c:pt idx="3">
                  <c:v>Natural gas</c:v>
                </c:pt>
                <c:pt idx="4">
                  <c:v>Heating oil no. 1</c:v>
                </c:pt>
                <c:pt idx="5">
                  <c:v>Coal</c:v>
                </c:pt>
              </c:strCache>
            </c:strRef>
          </c:cat>
          <c:val>
            <c:numRef>
              <c:f>Blad1!$B$2:$B$7</c:f>
              <c:numCache>
                <c:formatCode>0</c:formatCode>
                <c:ptCount val="6"/>
                <c:pt idx="0" formatCode="#,##0">
                  <c:v>48255</c:v>
                </c:pt>
                <c:pt idx="1">
                  <c:v>1249</c:v>
                </c:pt>
                <c:pt idx="2">
                  <c:v>601</c:v>
                </c:pt>
                <c:pt idx="3">
                  <c:v>320</c:v>
                </c:pt>
                <c:pt idx="4">
                  <c:v>114</c:v>
                </c:pt>
                <c:pt idx="5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924-496D-9480-87FDFFF9D7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gapWidth val="100"/>
        <c:splitType val="pos"/>
        <c:splitPos val="5"/>
        <c:secondPieSize val="65"/>
        <c:serLines/>
      </c:ofPieChart>
      <c:spPr>
        <a:noFill/>
        <a:ln w="25398">
          <a:noFill/>
        </a:ln>
      </c:spPr>
    </c:plotArea>
    <c:plotVisOnly val="1"/>
    <c:dispBlanksAs val="zero"/>
    <c:showDLblsOverMax val="0"/>
  </c:chart>
  <c:txPr>
    <a:bodyPr/>
    <a:lstStyle/>
    <a:p>
      <a:pPr>
        <a:defRPr sz="1200" b="0" i="0" u="none" strike="noStrike" baseline="0">
          <a:solidFill>
            <a:srgbClr val="000000"/>
          </a:solidFill>
          <a:latin typeface="+mn-lt"/>
          <a:ea typeface="Arial"/>
          <a:cs typeface="Arial"/>
        </a:defRPr>
      </a:pPr>
      <a:endParaRPr lang="sv-S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5017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Sko</a:t>
            </a:r>
            <a:endParaRPr lang="sv-SE" i="1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3EC77C-3C91-4AB6-9EF7-36AC49ED648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8144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3EC77C-3C91-4AB6-9EF7-36AC49ED648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5904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BBB9959-81DC-44D9-A64B-72B1666D9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997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409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3E48A10-82CF-4701-8C18-02183AA623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8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BBB9959-81DC-44D9-A64B-72B1666D9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6295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1618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E9B5B8D-552B-4BB6-B1EE-36DE6A11AF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5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4B3B106-3B72-45D8-942A-CBADDD43F7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9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3579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B6D644B-9EE8-4521-A427-10A837949F4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1386ECD2-909C-4C44-8C81-6E8DC9190D3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22A2445-6119-4D1C-9E9F-5851C19C572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9745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F378C8F-E603-4B72-BB2B-BEE67C1262D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E7F31C02-7358-4EFC-9768-C5F745CC77D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5A016CD-08EE-471B-A61B-6F457F641B7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397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D423110-1059-4933-8B57-6505E07E35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4FC110C-B51F-45E6-AA23-9631F48E0DC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AC0740FB-0F16-47C1-B7E8-4D5E2727E8E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C1D81187-C5EE-44F4-9F8C-0A2FBDBED9E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1240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2EF64F-2565-436A-9AB2-13AB4A1BA4D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5D4EB70-EDCF-457F-9067-A69C5DAA59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0867899D-2326-4585-8722-5C53F69CE4E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8783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1358E7D-85F8-4B3D-B6CC-6581056ED69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B2C57BA-C78A-47F6-A270-FAC3766AC4D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852CDB1-073C-4AF5-B792-8E113A2ADBE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3057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- bild 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2C8DF9E-959D-46DF-9B62-ED4E9BAD896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E81213-9F2C-4131-BB0F-BED211D8215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20047D06-1D6B-4009-B905-7586E34A762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2960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grön, bild V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84CA87DF-4AC5-45EB-BFDC-785447AF73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728ED47-5F67-4CE5-967A-7EF3F8185D2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A9207C-D4EB-468D-88BD-EC6754FA68F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BC1A3FC-6E94-49F5-9E44-7405D16A9C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8891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27846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356836A-C2D1-4460-B60D-C911204C1B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9446" y="3296274"/>
            <a:ext cx="2627999" cy="71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23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772DB273-B5C5-4782-9282-EF3057F751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8959" y="3298655"/>
            <a:ext cx="2717999" cy="70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7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CB8450D-A2C5-41E6-90B4-4790EE20FE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5" y="6119548"/>
            <a:ext cx="1602000" cy="41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740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03B4DFB8-F950-4A06-A2E3-813C8C10AE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8958" y="3298654"/>
            <a:ext cx="2717999" cy="706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0414B1B-0A49-49BF-AED0-F0D4D1264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11017250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auto"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02369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7306830-D009-44E7-9999-8F087D8012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1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D2F07973-0CF3-41E4-BD09-0033374AFE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2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562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63016D6-B7B5-4A44-8AB9-B90057EA83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9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11017250" cy="8636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88963" y="1376363"/>
            <a:ext cx="11017250" cy="44037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228088" y="6115578"/>
            <a:ext cx="864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6827" y="6117696"/>
            <a:ext cx="4247629" cy="40851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88963" y="6117167"/>
            <a:ext cx="288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A7E76242-25BD-4163-AD1C-F641E0509515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013" y="6119019"/>
            <a:ext cx="1548000" cy="41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6" r:id="rId3"/>
    <p:sldLayoutId id="2147483650" r:id="rId4"/>
    <p:sldLayoutId id="2147483658" r:id="rId5"/>
    <p:sldLayoutId id="2147483659" r:id="rId6"/>
    <p:sldLayoutId id="2147483651" r:id="rId7"/>
    <p:sldLayoutId id="2147483664" r:id="rId8"/>
    <p:sldLayoutId id="2147483673" r:id="rId9"/>
    <p:sldLayoutId id="2147483674" r:id="rId10"/>
    <p:sldLayoutId id="2147483675" r:id="rId11"/>
    <p:sldLayoutId id="2147483676" r:id="rId12"/>
    <p:sldLayoutId id="2147483665" r:id="rId13"/>
    <p:sldLayoutId id="2147483677" r:id="rId14"/>
    <p:sldLayoutId id="2147483678" r:id="rId15"/>
    <p:sldLayoutId id="2147483663" r:id="rId16"/>
    <p:sldLayoutId id="2147483679" r:id="rId17"/>
    <p:sldLayoutId id="2147483667" r:id="rId18"/>
    <p:sldLayoutId id="2147483668" r:id="rId19"/>
    <p:sldLayoutId id="2147483660" r:id="rId20"/>
    <p:sldLayoutId id="2147483652" r:id="rId21"/>
    <p:sldLayoutId id="2147483669" r:id="rId22"/>
    <p:sldLayoutId id="2147483670" r:id="rId23"/>
    <p:sldLayoutId id="2147483661" r:id="rId24"/>
    <p:sldLayoutId id="2147483662" r:id="rId25"/>
    <p:sldLayoutId id="2147483654" r:id="rId26"/>
    <p:sldLayoutId id="2147483655" r:id="rId27"/>
    <p:sldLayoutId id="2147483666" r:id="rId28"/>
    <p:sldLayoutId id="2147483671" r:id="rId29"/>
    <p:sldLayoutId id="2147483672" r:id="rId30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60788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183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1577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5972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70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orient="horz" pos="3853" userDrawn="1">
          <p15:clr>
            <a:srgbClr val="F26B43"/>
          </p15:clr>
        </p15:guide>
        <p15:guide id="6" orient="horz" pos="3641" userDrawn="1">
          <p15:clr>
            <a:srgbClr val="F26B43"/>
          </p15:clr>
        </p15:guide>
        <p15:guide id="7" orient="horz" pos="867" userDrawn="1">
          <p15:clr>
            <a:srgbClr val="F26B43"/>
          </p15:clr>
        </p15:guide>
        <p15:guide id="8" orient="horz" pos="755" userDrawn="1">
          <p15:clr>
            <a:srgbClr val="F26B43"/>
          </p15:clr>
        </p15:guide>
        <p15:guide id="9" orient="horz" pos="211" userDrawn="1">
          <p15:clr>
            <a:srgbClr val="F26B43"/>
          </p15:clr>
        </p15:guide>
        <p15:guide id="10" orient="horz" pos="4111" userDrawn="1">
          <p15:clr>
            <a:srgbClr val="F26B43"/>
          </p15:clr>
        </p15:guide>
        <p15:guide id="11" pos="73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>
            <a:extLst>
              <a:ext uri="{FF2B5EF4-FFF2-40B4-BE49-F238E27FC236}">
                <a16:creationId xmlns:a16="http://schemas.microsoft.com/office/drawing/2014/main" id="{BEC3D065-ABB7-4BE8-A753-F2E8AB4D529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83690" y="334963"/>
            <a:ext cx="11608310" cy="863600"/>
          </a:xfrm>
        </p:spPr>
        <p:txBody>
          <a:bodyPr/>
          <a:lstStyle/>
          <a:p>
            <a:r>
              <a:rPr lang="en-US" sz="3200" dirty="0"/>
              <a:t>Electricity Consumption 1998-2019 </a:t>
            </a:r>
            <a:br>
              <a:rPr lang="en-US" sz="2400" dirty="0"/>
            </a:br>
            <a:r>
              <a:rPr lang="en-US" sz="2400" b="0" dirty="0"/>
              <a:t>The Pulp and Paper Industry </a:t>
            </a:r>
            <a:endParaRPr lang="en-US" sz="24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F4A8B54-671E-403B-86B3-2DF8CAC37B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690" y="1618694"/>
            <a:ext cx="11022523" cy="476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7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8B1710-D676-40F6-90BE-21014CEAD69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74915" y="876300"/>
            <a:ext cx="11417085" cy="863600"/>
          </a:xfrm>
        </p:spPr>
        <p:txBody>
          <a:bodyPr>
            <a:noAutofit/>
          </a:bodyPr>
          <a:lstStyle/>
          <a:p>
            <a:r>
              <a:rPr lang="sv-SE" sz="3200" b="1" dirty="0" err="1">
                <a:latin typeface="Century Gothic" panose="020B0502020202020204" pitchFamily="34" charset="0"/>
              </a:rPr>
              <a:t>Fuel</a:t>
            </a:r>
            <a:r>
              <a:rPr lang="sv-SE" sz="3200" b="1" dirty="0">
                <a:latin typeface="Century Gothic" panose="020B0502020202020204" pitchFamily="34" charset="0"/>
              </a:rPr>
              <a:t> </a:t>
            </a:r>
            <a:r>
              <a:rPr lang="sv-SE" sz="3200" dirty="0" err="1">
                <a:latin typeface="Century Gothic" panose="020B0502020202020204" pitchFamily="34" charset="0"/>
              </a:rPr>
              <a:t>C</a:t>
            </a:r>
            <a:r>
              <a:rPr lang="sv-SE" sz="3200" b="1" dirty="0" err="1">
                <a:latin typeface="Century Gothic" panose="020B0502020202020204" pitchFamily="34" charset="0"/>
              </a:rPr>
              <a:t>onsumption</a:t>
            </a:r>
            <a:r>
              <a:rPr lang="sv-SE" sz="3200" b="1" dirty="0">
                <a:latin typeface="Century Gothic" panose="020B0502020202020204" pitchFamily="34" charset="0"/>
              </a:rPr>
              <a:t> 2019</a:t>
            </a:r>
            <a:br>
              <a:rPr lang="sv-SE" sz="3200" b="1" dirty="0">
                <a:latin typeface="Century Gothic" panose="020B0502020202020204" pitchFamily="34" charset="0"/>
              </a:rPr>
            </a:br>
            <a:r>
              <a:rPr lang="en-US" sz="2800" b="0" dirty="0">
                <a:latin typeface="Century Gothic" panose="020B0502020202020204" pitchFamily="34" charset="0"/>
              </a:rPr>
              <a:t>Pulp, Paper and Paper Products Industry and Graphic and other Printing Industries</a:t>
            </a:r>
            <a:endParaRPr lang="sv-SE" sz="2800" b="0" dirty="0"/>
          </a:p>
        </p:txBody>
      </p:sp>
      <p:graphicFrame>
        <p:nvGraphicFramePr>
          <p:cNvPr id="4" name="Platshållare för diagram 3">
            <a:extLst>
              <a:ext uri="{FF2B5EF4-FFF2-40B4-BE49-F238E27FC236}">
                <a16:creationId xmlns:a16="http://schemas.microsoft.com/office/drawing/2014/main" id="{4C3CC884-7068-4029-B42F-61365B60C4E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30559573"/>
              </p:ext>
            </p:extLst>
          </p:nvPr>
        </p:nvGraphicFramePr>
        <p:xfrm>
          <a:off x="0" y="2055813"/>
          <a:ext cx="9509125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3497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75C00A-DE88-4B9C-B982-927BD0B9EA6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6908" y="571500"/>
            <a:ext cx="11355092" cy="627063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Annual Fuel Consumption in the Pulp and Paper Industry</a:t>
            </a:r>
            <a:br>
              <a:rPr lang="sv-SE" sz="3200" b="1" dirty="0">
                <a:latin typeface="Century Gothic" panose="020B0502020202020204" pitchFamily="34" charset="0"/>
              </a:rPr>
            </a:br>
            <a:r>
              <a:rPr lang="sv-SE" sz="3200" b="0" dirty="0">
                <a:latin typeface="Century Gothic" panose="020B0502020202020204" pitchFamily="34" charset="0"/>
              </a:rPr>
              <a:t>1990-2019</a:t>
            </a:r>
            <a:endParaRPr lang="sv-SE" sz="3200" b="0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8FBD0C2-7628-460A-BBC9-77C44A6DB7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725" y="1519582"/>
            <a:ext cx="9199661" cy="476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312872"/>
      </p:ext>
    </p:extLst>
  </p:cSld>
  <p:clrMapOvr>
    <a:masterClrMapping/>
  </p:clrMapOvr>
</p:sld>
</file>

<file path=ppt/theme/theme1.xml><?xml version="1.0" encoding="utf-8"?>
<a:theme xmlns:a="http://schemas.openxmlformats.org/drawingml/2006/main" name="Skogsindustriern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3B378"/>
      </a:accent1>
      <a:accent2>
        <a:srgbClr val="7992A5"/>
      </a:accent2>
      <a:accent3>
        <a:srgbClr val="F08046"/>
      </a:accent3>
      <a:accent4>
        <a:srgbClr val="E5F6DC"/>
      </a:accent4>
      <a:accent5>
        <a:srgbClr val="96B5A8"/>
      </a:accent5>
      <a:accent6>
        <a:srgbClr val="E0F9EA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kogsindustrierna 16x9.potx" id="{6FC1845B-987F-4B3D-9DD3-EBEBC1C02183}" vid="{93D2A11F-F7EC-450C-86B2-15E8F524E372}"/>
    </a:ext>
  </a:extLst>
</a:theme>
</file>

<file path=ppt/theme/theme2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Skogsindustrierna 16x9</Template>
  <TotalTime>607</TotalTime>
  <Words>79</Words>
  <Application>Microsoft Office PowerPoint</Application>
  <PresentationFormat>Bredbild</PresentationFormat>
  <Paragraphs>18</Paragraphs>
  <Slides>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Skogsindustrierna</vt:lpstr>
      <vt:lpstr>Electricity Consumption 1998-2019  The Pulp and Paper Industry </vt:lpstr>
      <vt:lpstr>Fuel Consumption 2019 Pulp, Paper and Paper Products Industry and Graphic and other Printing Industries</vt:lpstr>
      <vt:lpstr>Annual Fuel Consumption in the Pulp and Paper Industry 1990-2019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Elförbrukning 1998-2017 Massa- och pappersindustrin</dc:title>
  <dc:creator>Heinsoo, Katrin</dc:creator>
  <cp:lastModifiedBy>Kull, Axelina</cp:lastModifiedBy>
  <cp:revision>31</cp:revision>
  <dcterms:created xsi:type="dcterms:W3CDTF">2019-03-15T06:50:19Z</dcterms:created>
  <dcterms:modified xsi:type="dcterms:W3CDTF">2020-05-26T14:46:09Z</dcterms:modified>
</cp:coreProperties>
</file>