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5" r:id="rId2"/>
    <p:sldId id="479" r:id="rId3"/>
    <p:sldId id="485" r:id="rId4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5"/>
            <p14:sldId id="479"/>
            <p14:sldId id="4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8" autoAdjust="0"/>
    <p:restoredTop sz="74462" autoAdjust="0"/>
  </p:normalViewPr>
  <p:slideViewPr>
    <p:cSldViewPr snapToGrid="0">
      <p:cViewPr>
        <p:scale>
          <a:sx n="41" d="100"/>
          <a:sy n="41" d="100"/>
        </p:scale>
        <p:origin x="1368" y="2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26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128570885161091E-2"/>
          <c:y val="4.6134315468023865E-2"/>
          <c:w val="0.87834426946631672"/>
          <c:h val="0.84361040213378047"/>
        </c:manualLayout>
      </c:layout>
      <c:ofPieChart>
        <c:ofPieType val="bar"/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rgbClr val="93B379"/>
              </a:solidFill>
            </c:spPr>
            <c:extLst>
              <c:ext xmlns:c16="http://schemas.microsoft.com/office/drawing/2014/chart" uri="{C3380CC4-5D6E-409C-BE32-E72D297353CC}">
                <c16:uniqueId val="{00000001-E924-496D-9480-87FDFFF9D7E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924-496D-9480-87FDFFF9D7E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E924-496D-9480-87FDFFF9D7E7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924-496D-9480-87FDFFF9D7E7}"/>
              </c:ext>
            </c:extLst>
          </c:dPt>
          <c:dPt>
            <c:idx val="4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E924-496D-9480-87FDFFF9D7E7}"/>
              </c:ext>
            </c:extLst>
          </c:dPt>
          <c:dPt>
            <c:idx val="5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E924-496D-9480-87FDFFF9D7E7}"/>
              </c:ext>
            </c:extLst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E924-496D-9480-87FDFFF9D7E7}"/>
              </c:ext>
            </c:extLst>
          </c:dPt>
          <c:dPt>
            <c:idx val="7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E924-496D-9480-87FDFFF9D7E7}"/>
              </c:ext>
            </c:extLst>
          </c:dPt>
          <c:dPt>
            <c:idx val="8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11-E924-496D-9480-87FDFFF9D7E7}"/>
              </c:ext>
            </c:extLst>
          </c:dPt>
          <c:dPt>
            <c:idx val="9"/>
            <c:bubble3D val="0"/>
            <c:spPr>
              <a:solidFill>
                <a:srgbClr val="308021"/>
              </a:solidFill>
            </c:spPr>
            <c:extLst>
              <c:ext xmlns:c16="http://schemas.microsoft.com/office/drawing/2014/chart" uri="{C3380CC4-5D6E-409C-BE32-E72D297353CC}">
                <c16:uniqueId val="{00000013-E924-496D-9480-87FDFFF9D7E7}"/>
              </c:ext>
            </c:extLst>
          </c:dPt>
          <c:dPt>
            <c:idx val="1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15-E924-496D-9480-87FDFFF9D7E7}"/>
              </c:ext>
            </c:extLst>
          </c:dPt>
          <c:dLbls>
            <c:dLbl>
              <c:idx val="0"/>
              <c:layout>
                <c:manualLayout>
                  <c:x val="4.1315988565729281E-2"/>
                  <c:y val="-7.2137811404216406E-2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600">
                        <a:latin typeface="Century Gothic" panose="020B0502020202020204" pitchFamily="34" charset="0"/>
                      </a:defRPr>
                    </a:pPr>
                    <a:fld id="{8B88D336-D6E9-419D-828E-3F8928DCC60A}" type="CATEGORYNAME">
                      <a:rPr lang="en-US"/>
                      <a:pPr algn="l">
                        <a:defRPr sz="1600">
                          <a:latin typeface="Century Gothic" panose="020B0502020202020204" pitchFamily="34" charset="0"/>
                        </a:defRPr>
                      </a:pPr>
                      <a:t>[KATEGORINAMN]</a:t>
                    </a:fld>
                    <a:r>
                      <a:rPr lang="en-US" baseline="0" dirty="0"/>
                      <a:t>
96%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05374136515144"/>
                      <c:h val="0.135765456748105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924-496D-9480-87FDFFF9D7E7}"/>
                </c:ext>
              </c:extLst>
            </c:dLbl>
            <c:dLbl>
              <c:idx val="1"/>
              <c:layout>
                <c:manualLayout>
                  <c:x val="1.5165752125521962E-2"/>
                  <c:y val="4.2335713750575113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>
                        <a:latin typeface="Century Gothic" panose="020B0502020202020204" pitchFamily="34" charset="0"/>
                      </a:defRPr>
                    </a:pPr>
                    <a:fld id="{01BEBFED-40A4-4BA9-B4E8-E545E329475E}" type="CATEGORYNAME">
                      <a:rPr lang="en-US" sz="1200" smtClean="0">
                        <a:latin typeface="Century Gothic" panose="020B0502020202020204" pitchFamily="34" charset="0"/>
                      </a:rPr>
                      <a:pPr algn="l">
                        <a:defRPr sz="1200">
                          <a:latin typeface="Century Gothic" panose="020B0502020202020204" pitchFamily="34" charset="0"/>
                        </a:defRPr>
                      </a:pPr>
                      <a:t>[KATEGORINAMN]</a:t>
                    </a:fld>
                    <a:r>
                      <a:rPr lang="en-US" sz="1200" baseline="0" dirty="0">
                        <a:latin typeface="Century Gothic" panose="020B0502020202020204" pitchFamily="34" charset="0"/>
                      </a:rPr>
                      <a:t>, 2,2%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17162195899905"/>
                      <c:h val="8.049478114547754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924-496D-9480-87FDFFF9D7E7}"/>
                </c:ext>
              </c:extLst>
            </c:dLbl>
            <c:dLbl>
              <c:idx val="2"/>
              <c:layout>
                <c:manualLayout>
                  <c:x val="1.0308016520940905E-2"/>
                  <c:y val="-1.2842876377990155E-3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200">
                        <a:latin typeface="Century Gothic" panose="020B0502020202020204" pitchFamily="34" charset="0"/>
                      </a:defRPr>
                    </a:pPr>
                    <a:fld id="{1B8ABCCC-2938-4CB9-807F-F1AC1F07F3F0}" type="CATEGORYNAME">
                      <a:rPr lang="en-US" sz="1200" smtClean="0">
                        <a:latin typeface="Century Gothic" panose="020B0502020202020204" pitchFamily="34" charset="0"/>
                      </a:rPr>
                      <a:pPr algn="l">
                        <a:defRPr sz="1200">
                          <a:latin typeface="Century Gothic" panose="020B0502020202020204" pitchFamily="34" charset="0"/>
                        </a:defRPr>
                      </a:pPr>
                      <a:t>[KATEGORINAMN]</a:t>
                    </a:fld>
                    <a:r>
                      <a:rPr lang="en-US" sz="1200" baseline="0" dirty="0">
                        <a:latin typeface="Century Gothic" panose="020B0502020202020204" pitchFamily="34" charset="0"/>
                      </a:rPr>
                      <a:t>,</a:t>
                    </a:r>
                    <a:fld id="{C90C178B-4AED-4FB8-8F0E-A75E2417E39A}" type="PERCENTAGE">
                      <a:rPr lang="en-US" sz="1200" baseline="0" smtClean="0">
                        <a:latin typeface="Century Gothic" panose="020B0502020202020204" pitchFamily="34" charset="0"/>
                      </a:rPr>
                      <a:pPr algn="l">
                        <a:defRPr sz="1200">
                          <a:latin typeface="Century Gothic" panose="020B0502020202020204" pitchFamily="34" charset="0"/>
                        </a:defRPr>
                      </a:pPr>
                      <a:t>[PROCENT]</a:t>
                    </a:fld>
                    <a:endParaRPr lang="en-US" sz="1200" baseline="0" dirty="0">
                      <a:latin typeface="Century Gothic" panose="020B0502020202020204" pitchFamily="34" charset="0"/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7751316361528"/>
                      <c:h val="3.1815428504435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924-496D-9480-87FDFFF9D7E7}"/>
                </c:ext>
              </c:extLst>
            </c:dLbl>
            <c:dLbl>
              <c:idx val="3"/>
              <c:layout>
                <c:manualLayout>
                  <c:x val="9.9693251533742328E-3"/>
                  <c:y val="-1.9886474657079215E-2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200">
                        <a:latin typeface="Century Gothic" panose="020B0502020202020204" pitchFamily="34" charset="0"/>
                      </a:defRPr>
                    </a:pPr>
                    <a:fld id="{D8BEE960-937A-40C6-BF9A-74F4C493B4CC}" type="CATEGORYNAME">
                      <a:rPr lang="en-US" sz="1200" smtClean="0">
                        <a:latin typeface="Century Gothic" panose="020B0502020202020204" pitchFamily="34" charset="0"/>
                      </a:rPr>
                      <a:pPr algn="l">
                        <a:defRPr sz="1200">
                          <a:latin typeface="Century Gothic" panose="020B0502020202020204" pitchFamily="34" charset="0"/>
                        </a:defRPr>
                      </a:pPr>
                      <a:t>[KATEGORINAMN]</a:t>
                    </a:fld>
                    <a:r>
                      <a:rPr lang="en-US" sz="1200" dirty="0">
                        <a:latin typeface="Century Gothic" panose="020B0502020202020204" pitchFamily="34" charset="0"/>
                      </a:rPr>
                      <a:t>, 0,7%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90036713202259"/>
                      <c:h val="5.85416674068047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924-496D-9480-87FDFFF9D7E7}"/>
                </c:ext>
              </c:extLst>
            </c:dLbl>
            <c:dLbl>
              <c:idx val="4"/>
              <c:layout>
                <c:manualLayout>
                  <c:x val="8.4908941597024307E-3"/>
                  <c:y val="-1.6960634718753441E-2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200">
                        <a:latin typeface="Century Gothic" panose="020B0502020202020204" pitchFamily="34" charset="0"/>
                      </a:defRPr>
                    </a:pPr>
                    <a:fld id="{A5AEDF36-58F6-4DA9-B1DB-4C84F730D0FF}" type="CATEGORYNAME">
                      <a:rPr lang="en-US" sz="1200" smtClean="0">
                        <a:latin typeface="Century Gothic" panose="020B0502020202020204" pitchFamily="34" charset="0"/>
                      </a:rPr>
                      <a:pPr algn="l">
                        <a:defRPr sz="1200">
                          <a:latin typeface="Century Gothic" panose="020B0502020202020204" pitchFamily="34" charset="0"/>
                        </a:defRPr>
                      </a:pPr>
                      <a:t>[KATEGORINAMN]</a:t>
                    </a:fld>
                    <a:r>
                      <a:rPr lang="en-US" sz="1200" dirty="0">
                        <a:latin typeface="Century Gothic" panose="020B0502020202020204" pitchFamily="34" charset="0"/>
                      </a:rPr>
                      <a:t>,</a:t>
                    </a:r>
                    <a:r>
                      <a:rPr lang="en-US" sz="1200" baseline="0" dirty="0">
                        <a:latin typeface="Century Gothic" panose="020B0502020202020204" pitchFamily="34" charset="0"/>
                      </a:rPr>
                      <a:t> 0,3%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86503067484663"/>
                      <c:h val="7.75761690925433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924-496D-9480-87FDFFF9D7E7}"/>
                </c:ext>
              </c:extLst>
            </c:dLbl>
            <c:dLbl>
              <c:idx val="5"/>
              <c:layout>
                <c:manualLayout>
                  <c:x val="9.7680063765035498E-3"/>
                  <c:y val="1.4407158260474138E-3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200">
                        <a:latin typeface="Century Gothic" panose="020B0502020202020204" pitchFamily="34" charset="0"/>
                      </a:defRPr>
                    </a:pPr>
                    <a:fld id="{22758633-2CFF-4591-AC85-322C46BAB227}" type="CATEGORYNAME">
                      <a:rPr lang="en-US" sz="1200" smtClean="0">
                        <a:latin typeface="Century Gothic" panose="020B0502020202020204" pitchFamily="34" charset="0"/>
                      </a:rPr>
                      <a:pPr algn="l">
                        <a:defRPr sz="1200">
                          <a:latin typeface="Century Gothic" panose="020B0502020202020204" pitchFamily="34" charset="0"/>
                        </a:defRPr>
                      </a:pPr>
                      <a:t>[KATEGORINAMN]</a:t>
                    </a:fld>
                    <a:r>
                      <a:rPr lang="en-US" sz="1200" dirty="0">
                        <a:latin typeface="Century Gothic" panose="020B0502020202020204" pitchFamily="34" charset="0"/>
                      </a:rPr>
                      <a:t>, </a:t>
                    </a:r>
                    <a:r>
                      <a:rPr lang="en-US" sz="1200" baseline="0" dirty="0">
                        <a:latin typeface="Century Gothic" panose="020B0502020202020204" pitchFamily="34" charset="0"/>
                      </a:rPr>
                      <a:t> </a:t>
                    </a:r>
                    <a:fld id="{BB64B9F7-64AE-4EFD-8220-54C8F59C0082}" type="PERCENTAGE">
                      <a:rPr lang="en-US" sz="1200" baseline="0" smtClean="0">
                        <a:latin typeface="Century Gothic" panose="020B0502020202020204" pitchFamily="34" charset="0"/>
                      </a:rPr>
                      <a:pPr algn="l">
                        <a:defRPr sz="1200">
                          <a:latin typeface="Century Gothic" panose="020B0502020202020204" pitchFamily="34" charset="0"/>
                        </a:defRPr>
                      </a:pPr>
                      <a:t>[PROCENT]</a:t>
                    </a:fld>
                    <a:endParaRPr lang="en-US" sz="1200" baseline="0" dirty="0">
                      <a:latin typeface="Century Gothic" panose="020B0502020202020204" pitchFamily="34" charset="0"/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81462248200569"/>
                      <c:h val="6.128410112299673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924-496D-9480-87FDFFF9D7E7}"/>
                </c:ext>
              </c:extLst>
            </c:dLbl>
            <c:dLbl>
              <c:idx val="6"/>
              <c:layout>
                <c:manualLayout>
                  <c:x val="1.5230375399702049E-3"/>
                  <c:y val="1.9055173374258622E-2"/>
                </c:manualLayout>
              </c:layout>
              <c:tx>
                <c:rich>
                  <a:bodyPr anchorCtr="0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</a:defRPr>
                    </a:pPr>
                    <a:r>
                      <a:rPr lang="en-US" sz="1600" dirty="0">
                        <a:effectLst/>
                      </a:rPr>
                      <a:t>Entirely fossil</a:t>
                    </a:r>
                    <a:r>
                      <a:rPr lang="en-US" sz="1600" baseline="0" dirty="0">
                        <a:latin typeface="Century Gothic" panose="020B0502020202020204" pitchFamily="34" charset="0"/>
                      </a:rPr>
                      <a:t>
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635999864548759E-2"/>
                      <c:h val="0.2341918738558116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E924-496D-9480-87FDFFF9D7E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l">
                    <a:defRPr sz="1000"/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E924-496D-9480-87FDFFF9D7E7}"/>
                </c:ext>
              </c:extLst>
            </c:dLbl>
            <c:dLbl>
              <c:idx val="8"/>
              <c:layout>
                <c:manualLayout>
                  <c:x val="-0.23819453166513696"/>
                  <c:y val="4.4174032521075652E-3"/>
                </c:manualLayout>
              </c:layout>
              <c:tx>
                <c:rich>
                  <a:bodyPr/>
                  <a:lstStyle/>
                  <a:p>
                    <a:fld id="{E16209DF-A3A6-4F37-8A9E-E2E5EA608FC2}" type="CATEGORYNAME">
                      <a:rPr lang="en-US" sz="1200"/>
                      <a:pPr/>
                      <a:t>[KATEGORINAMN]</a:t>
                    </a:fld>
                    <a:r>
                      <a:rPr lang="en-US" sz="1200" baseline="0" dirty="0"/>
                      <a:t>
</a:t>
                    </a:r>
                    <a:fld id="{C2723A4B-CF57-4EF8-A8E2-F23B1D54D878}" type="PERCENTAGE">
                      <a:rPr lang="en-US" sz="1200" baseline="0"/>
                      <a:pPr/>
                      <a:t>[PROCENT]</a:t>
                    </a:fld>
                    <a:endParaRPr lang="en-US" sz="12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924-496D-9480-87FDFFF9D7E7}"/>
                </c:ext>
              </c:extLst>
            </c:dLbl>
            <c:dLbl>
              <c:idx val="9"/>
              <c:layout>
                <c:manualLayout>
                  <c:x val="-2.7812062219216465E-3"/>
                  <c:y val="1.8757727041804079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err="1"/>
                      <a:t>Skogsindustri</a:t>
                    </a:r>
                    <a:r>
                      <a:rPr lang="en-US" sz="1200" baseline="0" dirty="0"/>
                      <a:t>
0,9 %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E924-496D-9480-87FDFFF9D7E7}"/>
                </c:ext>
              </c:extLst>
            </c:dLbl>
            <c:dLbl>
              <c:idx val="10"/>
              <c:layout>
                <c:manualLayout>
                  <c:x val="0.22527788636349536"/>
                  <c:y val="-8.388212497619874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err="1"/>
                      <a:t>Övrig</a:t>
                    </a:r>
                    <a:r>
                      <a:rPr lang="en-US" sz="1200" dirty="0"/>
                      <a:t> </a:t>
                    </a:r>
                    <a:r>
                      <a:rPr lang="en-US" sz="1200" dirty="0" err="1"/>
                      <a:t>industri</a:t>
                    </a:r>
                    <a:endParaRPr lang="en-US" sz="1200" dirty="0"/>
                  </a:p>
                  <a:p>
                    <a:r>
                      <a:rPr lang="en-US" sz="1200" dirty="0"/>
                      <a:t>23 %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E924-496D-9480-87FDFFF9D7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Blad1!$A$2:$A$7</c:f>
              <c:strCache>
                <c:ptCount val="6"/>
                <c:pt idx="0">
                  <c:v>Bioenergy</c:v>
                </c:pt>
                <c:pt idx="1">
                  <c:v>Heating oil no. 2-5</c:v>
                </c:pt>
                <c:pt idx="2">
                  <c:v>Gasol</c:v>
                </c:pt>
                <c:pt idx="3">
                  <c:v>Natural gas</c:v>
                </c:pt>
                <c:pt idx="4">
                  <c:v>Heating oil no. 1</c:v>
                </c:pt>
                <c:pt idx="5">
                  <c:v>Coal</c:v>
                </c:pt>
              </c:strCache>
            </c:strRef>
          </c:cat>
          <c:val>
            <c:numRef>
              <c:f>Blad1!$B$2:$B$7</c:f>
              <c:numCache>
                <c:formatCode>0</c:formatCode>
                <c:ptCount val="6"/>
                <c:pt idx="0" formatCode="#,##0">
                  <c:v>48255</c:v>
                </c:pt>
                <c:pt idx="1">
                  <c:v>1249</c:v>
                </c:pt>
                <c:pt idx="2">
                  <c:v>601</c:v>
                </c:pt>
                <c:pt idx="3">
                  <c:v>320</c:v>
                </c:pt>
                <c:pt idx="4">
                  <c:v>114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924-496D-9480-87FDFFF9D7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00"/>
        <c:splitType val="pos"/>
        <c:splitPos val="5"/>
        <c:secondPieSize val="65"/>
        <c:serLines/>
      </c:ofPieChart>
      <c:spPr>
        <a:noFill/>
        <a:ln w="25398">
          <a:noFill/>
        </a:ln>
      </c:spPr>
    </c:plotArea>
    <c:plotVisOnly val="1"/>
    <c:dispBlanksAs val="zero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01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Sko</a:t>
            </a:r>
            <a:endParaRPr lang="sv-SE" i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3EC77C-3C91-4AB6-9EF7-36AC49ED648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8144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3EC77C-3C91-4AB6-9EF7-36AC49ED648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590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E48A10-82CF-4701-8C18-02183AA62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E9B5B8D-552B-4BB6-B1EE-36DE6A11A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B3B106-3B72-45D8-942A-CBADDD43F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D423110-1059-4933-8B57-6505E07E35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4CA87DF-4AC5-45EB-BFDC-785447AF7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356836A-C2D1-4460-B60D-C911204C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446" y="3296274"/>
            <a:ext cx="2627999" cy="71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72DB273-B5C5-4782-9282-EF3057F75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9" y="3298655"/>
            <a:ext cx="2717999" cy="7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CB8450D-A2C5-41E6-90B4-4790EE20F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5" y="6119548"/>
            <a:ext cx="1602000" cy="41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3B4DFB8-F950-4A06-A2E3-813C8C10A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8" y="3298654"/>
            <a:ext cx="2717999" cy="7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7306830-D009-44E7-9999-8F087D801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2F07973-0CF3-41E4-BD09-0033374AFE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63016D6-B7B5-4A44-8AB9-B90057EA8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7E76242-25BD-4163-AD1C-F641E0509515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013" y="6119019"/>
            <a:ext cx="1548000" cy="41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BEC3D065-ABB7-4BE8-A753-F2E8AB4D52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3690" y="334963"/>
            <a:ext cx="11608310" cy="863600"/>
          </a:xfrm>
        </p:spPr>
        <p:txBody>
          <a:bodyPr/>
          <a:lstStyle/>
          <a:p>
            <a:r>
              <a:rPr lang="en-US" sz="3200" dirty="0"/>
              <a:t>Electricity Consumption 1998-2019 </a:t>
            </a:r>
            <a:br>
              <a:rPr lang="en-US" sz="2400" dirty="0"/>
            </a:br>
            <a:r>
              <a:rPr lang="en-US" sz="2400" b="0" dirty="0"/>
              <a:t>The Pulp and Paper Industry </a:t>
            </a:r>
            <a:endParaRPr lang="en-US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F4A8B54-671E-403B-86B3-2DF8CAC37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90" y="1618694"/>
            <a:ext cx="11022523" cy="476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8B1710-D676-40F6-90BE-21014CEAD6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4915" y="876300"/>
            <a:ext cx="11417085" cy="863600"/>
          </a:xfrm>
        </p:spPr>
        <p:txBody>
          <a:bodyPr>
            <a:noAutofit/>
          </a:bodyPr>
          <a:lstStyle/>
          <a:p>
            <a:r>
              <a:rPr lang="sv-SE" sz="3200" b="1" dirty="0" err="1">
                <a:latin typeface="Century Gothic" panose="020B0502020202020204" pitchFamily="34" charset="0"/>
              </a:rPr>
              <a:t>Fuel</a:t>
            </a:r>
            <a:r>
              <a:rPr lang="sv-SE" sz="3200" b="1" dirty="0">
                <a:latin typeface="Century Gothic" panose="020B0502020202020204" pitchFamily="34" charset="0"/>
              </a:rPr>
              <a:t> </a:t>
            </a:r>
            <a:r>
              <a:rPr lang="sv-SE" sz="3200" dirty="0" err="1">
                <a:latin typeface="Century Gothic" panose="020B0502020202020204" pitchFamily="34" charset="0"/>
              </a:rPr>
              <a:t>C</a:t>
            </a:r>
            <a:r>
              <a:rPr lang="sv-SE" sz="3200" b="1" dirty="0" err="1">
                <a:latin typeface="Century Gothic" panose="020B0502020202020204" pitchFamily="34" charset="0"/>
              </a:rPr>
              <a:t>onsumption</a:t>
            </a:r>
            <a:r>
              <a:rPr lang="sv-SE" sz="3200" b="1" dirty="0">
                <a:latin typeface="Century Gothic" panose="020B0502020202020204" pitchFamily="34" charset="0"/>
              </a:rPr>
              <a:t> 2019</a:t>
            </a:r>
            <a:br>
              <a:rPr lang="sv-SE" sz="3200" b="1" dirty="0">
                <a:latin typeface="Century Gothic" panose="020B0502020202020204" pitchFamily="34" charset="0"/>
              </a:rPr>
            </a:br>
            <a:r>
              <a:rPr lang="en-US" sz="2800" b="0" dirty="0">
                <a:latin typeface="Century Gothic" panose="020B0502020202020204" pitchFamily="34" charset="0"/>
              </a:rPr>
              <a:t>Pulp, Paper and Paper Products Industry and Graphic and other Printing Industries</a:t>
            </a:r>
            <a:endParaRPr lang="sv-SE" sz="2800" b="0" dirty="0"/>
          </a:p>
        </p:txBody>
      </p:sp>
      <p:graphicFrame>
        <p:nvGraphicFramePr>
          <p:cNvPr id="4" name="Platshållare för diagram 3">
            <a:extLst>
              <a:ext uri="{FF2B5EF4-FFF2-40B4-BE49-F238E27FC236}">
                <a16:creationId xmlns:a16="http://schemas.microsoft.com/office/drawing/2014/main" id="{4C3CC884-7068-4029-B42F-61365B60C4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30559573"/>
              </p:ext>
            </p:extLst>
          </p:nvPr>
        </p:nvGraphicFramePr>
        <p:xfrm>
          <a:off x="0" y="2055813"/>
          <a:ext cx="9509125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349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5C00A-DE88-4B9C-B982-927BD0B9EA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6908" y="571500"/>
            <a:ext cx="11355092" cy="6270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Annual Fuel Consumption in the Pulp and Paper Industry</a:t>
            </a:r>
            <a:br>
              <a:rPr lang="sv-SE" sz="3200" b="1" dirty="0">
                <a:latin typeface="Century Gothic" panose="020B0502020202020204" pitchFamily="34" charset="0"/>
              </a:rPr>
            </a:br>
            <a:r>
              <a:rPr lang="sv-SE" sz="3200" b="0" dirty="0">
                <a:latin typeface="Century Gothic" panose="020B0502020202020204" pitchFamily="34" charset="0"/>
              </a:rPr>
              <a:t>1990-2019</a:t>
            </a:r>
            <a:endParaRPr lang="sv-SE" sz="3200" b="0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8FBD0C2-7628-460A-BBC9-77C44A6DB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725" y="1519582"/>
            <a:ext cx="9199661" cy="476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12872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.potx" id="{6FC1845B-987F-4B3D-9DD3-EBEBC1C02183}" vid="{93D2A11F-F7EC-450C-86B2-15E8F524E372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</Template>
  <TotalTime>607</TotalTime>
  <Words>79</Words>
  <Application>Microsoft Office PowerPoint</Application>
  <PresentationFormat>Bredbild</PresentationFormat>
  <Paragraphs>18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Skogsindustrierna</vt:lpstr>
      <vt:lpstr>Electricity Consumption 1998-2019  The Pulp and Paper Industry </vt:lpstr>
      <vt:lpstr>Fuel Consumption 2019 Pulp, Paper and Paper Products Industry and Graphic and other Printing Industries</vt:lpstr>
      <vt:lpstr>Annual Fuel Consumption in the Pulp and Paper Industry 1990-2019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Elförbrukning 1998-2017 Massa- och pappersindustrin</dc:title>
  <dc:creator>Heinsoo, Katrin</dc:creator>
  <cp:lastModifiedBy>Kull, Axelina</cp:lastModifiedBy>
  <cp:revision>31</cp:revision>
  <dcterms:created xsi:type="dcterms:W3CDTF">2019-03-15T06:50:19Z</dcterms:created>
  <dcterms:modified xsi:type="dcterms:W3CDTF">2020-05-26T14:46:09Z</dcterms:modified>
</cp:coreProperties>
</file>