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5" r:id="rId2"/>
    <p:sldId id="286" r:id="rId3"/>
    <p:sldId id="288" r:id="rId4"/>
    <p:sldId id="287" r:id="rId5"/>
    <p:sldId id="289" r:id="rId6"/>
    <p:sldId id="290" r:id="rId7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5"/>
            <p14:sldId id="286"/>
            <p14:sldId id="288"/>
            <p14:sldId id="287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9" autoAdjust="0"/>
    <p:restoredTop sz="76319" autoAdjust="0"/>
  </p:normalViewPr>
  <p:slideViewPr>
    <p:cSldViewPr snapToGrid="0">
      <p:cViewPr varScale="1">
        <p:scale>
          <a:sx n="48" d="100"/>
          <a:sy n="48" d="100"/>
        </p:scale>
        <p:origin x="3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nsfiler01\ARBMNN$\Documents\FAO%20trade%20flows%20-%20cons\cons%20per%20capita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axId val="417610336"/>
        <c:axId val="417610008"/>
      </c:barChart>
      <c:catAx>
        <c:axId val="41761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7610008"/>
        <c:crosses val="autoZero"/>
        <c:auto val="1"/>
        <c:lblAlgn val="ctr"/>
        <c:lblOffset val="100"/>
        <c:noMultiLvlLbl val="0"/>
      </c:catAx>
      <c:valAx>
        <c:axId val="41761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1761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22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7156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671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7E76242-25BD-4163-AD1C-F641E0509515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013" y="6119019"/>
            <a:ext cx="1548000" cy="4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BEC3D065-ABB7-4BE8-A753-F2E8AB4D52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/>
              <a:t>Paper </a:t>
            </a:r>
            <a:r>
              <a:rPr lang="sv-SE" sz="3200" dirty="0" err="1"/>
              <a:t>consumption</a:t>
            </a:r>
            <a:r>
              <a:rPr lang="sv-SE" sz="3200" dirty="0"/>
              <a:t> 1992-2018</a:t>
            </a:r>
            <a:endParaRPr lang="sv-SE" dirty="0"/>
          </a:p>
        </p:txBody>
      </p:sp>
      <p:sp>
        <p:nvSpPr>
          <p:cNvPr id="5" name="Platshållare för text 1">
            <a:extLst>
              <a:ext uri="{FF2B5EF4-FFF2-40B4-BE49-F238E27FC236}">
                <a16:creationId xmlns:a16="http://schemas.microsoft.com/office/drawing/2014/main" id="{9F791E6B-4244-43CE-A542-E10DF01DB7B4}"/>
              </a:ext>
            </a:extLst>
          </p:cNvPr>
          <p:cNvSpPr txBox="1">
            <a:spLocks/>
          </p:cNvSpPr>
          <p:nvPr/>
        </p:nvSpPr>
        <p:spPr>
          <a:xfrm>
            <a:off x="588963" y="6271253"/>
            <a:ext cx="2669433" cy="250929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0" dirty="0"/>
              <a:t>Source: SCB, Swedish Forest Industries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A4FB794-58C4-4003-B00E-AF9D6ED08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477" y="1531013"/>
            <a:ext cx="11022523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ADCDD-070D-4531-A719-FFC016334DC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/>
              <a:t>Paper </a:t>
            </a:r>
            <a:r>
              <a:rPr lang="sv-SE" sz="3200" dirty="0" err="1"/>
              <a:t>consumption</a:t>
            </a:r>
            <a:r>
              <a:rPr lang="sv-SE" sz="3200" dirty="0"/>
              <a:t> in Sweden 2019</a:t>
            </a:r>
            <a:br>
              <a:rPr lang="sv-SE" sz="2800" b="0" dirty="0"/>
            </a:br>
            <a:r>
              <a:rPr lang="sv-SE" sz="2800" b="0" dirty="0"/>
              <a:t>Per </a:t>
            </a:r>
            <a:r>
              <a:rPr lang="sv-SE" sz="2800" b="0" dirty="0" err="1"/>
              <a:t>quality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8AE661B-E453-4B17-B6DB-1EA9188D2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82" y="1702183"/>
            <a:ext cx="11016427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53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ubrik 1">
            <a:extLst>
              <a:ext uri="{FF2B5EF4-FFF2-40B4-BE49-F238E27FC236}">
                <a16:creationId xmlns:a16="http://schemas.microsoft.com/office/drawing/2014/main" id="{4E34D148-BF6A-45A4-B5AF-B45E06476A0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/>
              <a:t>Paper </a:t>
            </a:r>
            <a:r>
              <a:rPr lang="sv-SE" sz="3200" dirty="0" err="1"/>
              <a:t>consumption</a:t>
            </a:r>
            <a:r>
              <a:rPr lang="sv-SE" sz="3200" dirty="0"/>
              <a:t> per capita 2018</a:t>
            </a:r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4DDF41C1-64F1-4161-8414-CB467CE30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46" y="1300070"/>
            <a:ext cx="8791194" cy="537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0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DA3185-96AE-49F8-B648-20AEC49942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 err="1"/>
              <a:t>Sawn</a:t>
            </a:r>
            <a:r>
              <a:rPr lang="sv-SE" sz="3200" dirty="0"/>
              <a:t> </a:t>
            </a:r>
            <a:r>
              <a:rPr lang="sv-SE" sz="3200" dirty="0" err="1"/>
              <a:t>Softwood</a:t>
            </a:r>
            <a:r>
              <a:rPr lang="sv-SE" sz="3200" dirty="0"/>
              <a:t> </a:t>
            </a:r>
            <a:r>
              <a:rPr lang="sv-SE" sz="3200" dirty="0" err="1"/>
              <a:t>consumption</a:t>
            </a:r>
            <a:r>
              <a:rPr lang="sv-SE" sz="3200" dirty="0"/>
              <a:t> in Sweden 2006-2019</a:t>
            </a:r>
            <a:br>
              <a:rPr lang="sv-SE" sz="3200" b="0" dirty="0"/>
            </a:br>
            <a:r>
              <a:rPr lang="sv-SE" sz="2800" b="0" dirty="0"/>
              <a:t>(</a:t>
            </a:r>
            <a:r>
              <a:rPr lang="sv-SE" sz="2800" b="0" dirty="0" err="1"/>
              <a:t>estimation</a:t>
            </a:r>
            <a:r>
              <a:rPr lang="sv-SE" sz="2800" b="0" dirty="0"/>
              <a:t>)</a:t>
            </a:r>
            <a:endParaRPr lang="sv-SE" dirty="0"/>
          </a:p>
        </p:txBody>
      </p:sp>
      <p:sp>
        <p:nvSpPr>
          <p:cNvPr id="5" name="Platshållare för text 8">
            <a:extLst>
              <a:ext uri="{FF2B5EF4-FFF2-40B4-BE49-F238E27FC236}">
                <a16:creationId xmlns:a16="http://schemas.microsoft.com/office/drawing/2014/main" id="{03A87E2A-B7A6-44BB-A518-427D5257860A}"/>
              </a:ext>
            </a:extLst>
          </p:cNvPr>
          <p:cNvSpPr txBox="1">
            <a:spLocks/>
          </p:cNvSpPr>
          <p:nvPr/>
        </p:nvSpPr>
        <p:spPr>
          <a:xfrm>
            <a:off x="827282" y="6311558"/>
            <a:ext cx="3782818" cy="30514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200" b="0" dirty="0"/>
              <a:t>Source: Swedish Forest </a:t>
            </a:r>
            <a:r>
              <a:rPr lang="sv-SE" sz="1200" b="0" dirty="0" err="1"/>
              <a:t>Industries</a:t>
            </a:r>
            <a:r>
              <a:rPr lang="sv-SE" sz="1200" b="0" dirty="0"/>
              <a:t> Foundation, SCB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BF75A8D-94A0-4BA8-A656-05CEDB1A3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65" y="1602986"/>
            <a:ext cx="11022523" cy="43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7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007036B-66D9-4B58-ABA0-60235CB537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74750" y="334963"/>
            <a:ext cx="11017250" cy="758825"/>
          </a:xfrm>
        </p:spPr>
        <p:txBody>
          <a:bodyPr>
            <a:noAutofit/>
          </a:bodyPr>
          <a:lstStyle/>
          <a:p>
            <a:r>
              <a:rPr lang="sv-SE" dirty="0" err="1"/>
              <a:t>Consumption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Sawn</a:t>
            </a:r>
            <a:r>
              <a:rPr lang="sv-SE" dirty="0"/>
              <a:t> </a:t>
            </a:r>
            <a:r>
              <a:rPr lang="sv-SE" dirty="0" err="1"/>
              <a:t>softwood</a:t>
            </a:r>
            <a:br>
              <a:rPr lang="sv-SE" dirty="0"/>
            </a:br>
            <a:r>
              <a:rPr lang="sv-SE" sz="2600" b="0" dirty="0"/>
              <a:t>Per capita, 2018</a:t>
            </a:r>
          </a:p>
        </p:txBody>
      </p:sp>
      <p:graphicFrame>
        <p:nvGraphicFramePr>
          <p:cNvPr id="5" name="Platshållare för innehåll 8">
            <a:extLst>
              <a:ext uri="{FF2B5EF4-FFF2-40B4-BE49-F238E27FC236}">
                <a16:creationId xmlns:a16="http://schemas.microsoft.com/office/drawing/2014/main" id="{89D41265-2A23-4C83-9709-11C10E68243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5680056"/>
              </p:ext>
            </p:extLst>
          </p:nvPr>
        </p:nvGraphicFramePr>
        <p:xfrm>
          <a:off x="817563" y="4258858"/>
          <a:ext cx="11374437" cy="174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A2DF730D-C999-4359-B7C8-8FA0C1A6E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536" y="1359277"/>
            <a:ext cx="11071296" cy="516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2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6A0A05C6-5644-4B74-A9F5-F0020B0917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 err="1">
                <a:latin typeface="Century Gothic" panose="020B0502020202020204" pitchFamily="34" charset="0"/>
              </a:rPr>
              <a:t>Biofuels</a:t>
            </a:r>
            <a:r>
              <a:rPr lang="sv-SE" sz="3200" dirty="0">
                <a:latin typeface="Century Gothic" panose="020B0502020202020204" pitchFamily="34" charset="0"/>
              </a:rPr>
              <a:t> in road </a:t>
            </a:r>
            <a:r>
              <a:rPr lang="sv-SE" sz="3200" dirty="0" err="1">
                <a:latin typeface="Century Gothic" panose="020B0502020202020204" pitchFamily="34" charset="0"/>
              </a:rPr>
              <a:t>traffic</a:t>
            </a:r>
            <a:r>
              <a:rPr lang="sv-SE" sz="3200" dirty="0">
                <a:latin typeface="Century Gothic" panose="020B0502020202020204" pitchFamily="34" charset="0"/>
              </a:rPr>
              <a:t> 1998-2018</a:t>
            </a:r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B5A5E720-DAE9-4A36-BB4B-5A18BF228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35" y="1439103"/>
            <a:ext cx="11053006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6696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6FC1845B-987F-4B3D-9DD3-EBEBC1C02183}" vid="{93D2A11F-F7EC-450C-86B2-15E8F524E372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</Template>
  <TotalTime>174</TotalTime>
  <Words>58</Words>
  <Application>Microsoft Office PowerPoint</Application>
  <PresentationFormat>Bredbild</PresentationFormat>
  <Paragraphs>11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Skogsindustrierna</vt:lpstr>
      <vt:lpstr>Paper consumption 1992-2018</vt:lpstr>
      <vt:lpstr>Paper consumption in Sweden 2019 Per quality</vt:lpstr>
      <vt:lpstr>Paper consumption per capita 2018</vt:lpstr>
      <vt:lpstr>Sawn Softwood consumption in Sweden 2006-2019 (estimation)</vt:lpstr>
      <vt:lpstr>Consumption of Sawn softwood Per capita, 2018</vt:lpstr>
      <vt:lpstr>Biofuels in road traffic 1998-2018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Papperskonsumtionen i Sverige 1992-2017</dc:title>
  <dc:creator>Heinsoo, Katrin</dc:creator>
  <cp:lastModifiedBy>Kull, Axelina</cp:lastModifiedBy>
  <cp:revision>20</cp:revision>
  <dcterms:created xsi:type="dcterms:W3CDTF">2019-03-01T13:54:57Z</dcterms:created>
  <dcterms:modified xsi:type="dcterms:W3CDTF">2020-05-19T10:50:03Z</dcterms:modified>
</cp:coreProperties>
</file>